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grandir Narrow Bold" panose="020B0604020202020204" charset="0"/>
      <p:regular r:id="rId18"/>
    </p:embeddedFont>
    <p:embeddedFont>
      <p:font typeface="Aileron" panose="020B0604020202020204" charset="0"/>
      <p:regular r:id="rId19"/>
    </p:embeddedFont>
    <p:embeddedFont>
      <p:font typeface="Aileron Bold" panose="020B0604020202020204" charset="0"/>
      <p:regular r:id="rId20"/>
    </p:embeddedFont>
    <p:embeddedFont>
      <p:font typeface="Aileron Heavy" panose="020B0604020202020204" charset="0"/>
      <p:regular r:id="rId21"/>
    </p:embeddedFont>
    <p:embeddedFont>
      <p:font typeface="Aileron Ultra-Bold" panose="020B0604020202020204" charset="0"/>
      <p:regular r:id="rId22"/>
    </p:embeddedFont>
    <p:embeddedFont>
      <p:font typeface="Alegreya Heavy" panose="020B0604020202020204" charset="0"/>
      <p:regular r:id="rId23"/>
    </p:embeddedFont>
    <p:embeddedFont>
      <p:font typeface="Alegreya Sans SC Heavy" panose="020B0604020202020204" charset="0"/>
      <p:regular r:id="rId24"/>
    </p:embeddedFont>
    <p:embeddedFont>
      <p:font typeface="Archive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nva Sans" panose="020B0604020202020204" charset="0"/>
      <p:regular r:id="rId30"/>
    </p:embeddedFont>
    <p:embeddedFont>
      <p:font typeface="Canva Sans Bold" panose="020B0604020202020204" charset="0"/>
      <p:regular r:id="rId31"/>
    </p:embeddedFont>
    <p:embeddedFont>
      <p:font typeface="Comic Sans Bold" panose="020B0604020202020204" charset="0"/>
      <p:regular r:id="rId32"/>
    </p:embeddedFont>
    <p:embeddedFont>
      <p:font typeface="DM Sans" pitchFamily="2" charset="0"/>
      <p:regular r:id="rId33"/>
      <p:bold r:id="rId34"/>
      <p:italic r:id="rId35"/>
      <p:boldItalic r:id="rId36"/>
    </p:embeddedFont>
    <p:embeddedFont>
      <p:font typeface="HK Grotesk Medium" panose="020B0604020202020204" charset="0"/>
      <p:regular r:id="rId37"/>
    </p:embeddedFont>
    <p:embeddedFont>
      <p:font typeface="HK Grotesk Semi-Bold" panose="020B0604020202020204" charset="0"/>
      <p:regular r:id="rId38"/>
    </p:embeddedFont>
    <p:embeddedFont>
      <p:font typeface="Josefin Sans" pitchFamily="2" charset="0"/>
      <p:regular r:id="rId39"/>
      <p:bold r:id="rId40"/>
    </p:embeddedFont>
    <p:embeddedFont>
      <p:font typeface="Josefin Sans Semi-Bold" panose="020B0604020202020204" charset="0"/>
      <p:regular r:id="rId41"/>
    </p:embeddedFont>
    <p:embeddedFont>
      <p:font typeface="League Spartan" panose="020B0604020202020204" charset="0"/>
      <p:regular r:id="rId42"/>
    </p:embeddedFont>
    <p:embeddedFont>
      <p:font typeface="Nourd Heavy" panose="020B0604020202020204" charset="0"/>
      <p:regular r:id="rId43"/>
    </p:embeddedFont>
    <p:embeddedFont>
      <p:font typeface="Nourd Semi-Bold" panose="020B0604020202020204" charset="0"/>
      <p:regular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Open Sans Bold" panose="020B0806030504020204" charset="0"/>
      <p:regular r:id="rId49"/>
    </p:embeddedFont>
    <p:embeddedFont>
      <p:font typeface="Open Sans Light" panose="020B0306030504020204" pitchFamily="34" charset="0"/>
      <p:regular r:id="rId50"/>
      <p:italic r:id="rId51"/>
    </p:embeddedFont>
    <p:embeddedFont>
      <p:font typeface="Open Sans Ultra-Bold" panose="020B0604020202020204" charset="0"/>
      <p:regular r:id="rId52"/>
    </p:embeddedFont>
    <p:embeddedFont>
      <p:font typeface="Open Sauce" panose="020B0604020202020204" charset="0"/>
      <p:regular r:id="rId53"/>
    </p:embeddedFont>
    <p:embeddedFont>
      <p:font typeface="Open Sauce Semi-Bold" panose="020B0604020202020204" charset="0"/>
      <p:regular r:id="rId54"/>
    </p:embeddedFont>
    <p:embeddedFont>
      <p:font typeface="Poppins Bold" panose="020B0604020202020204" charset="0"/>
      <p:regular r:id="rId55"/>
    </p:embeddedFont>
    <p:embeddedFont>
      <p:font typeface="Poppins Medium" panose="00000600000000000000" pitchFamily="2" charset="0"/>
      <p:regular r:id="rId56"/>
      <p:italic r:id="rId57"/>
    </p:embeddedFont>
    <p:embeddedFont>
      <p:font typeface="Poppins Semi-Bold" panose="020B0604020202020204" charset="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font" Target="fonts/font30.fntdata"/><Relationship Id="rId50" Type="http://schemas.openxmlformats.org/officeDocument/2006/relationships/font" Target="fonts/font33.fntdata"/><Relationship Id="rId55" Type="http://schemas.openxmlformats.org/officeDocument/2006/relationships/font" Target="fonts/font3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3" Type="http://schemas.openxmlformats.org/officeDocument/2006/relationships/font" Target="fonts/font36.fntdata"/><Relationship Id="rId58" Type="http://schemas.openxmlformats.org/officeDocument/2006/relationships/font" Target="fonts/font41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font" Target="fonts/font2.fntdata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font" Target="fonts/font31.fntdata"/><Relationship Id="rId56" Type="http://schemas.openxmlformats.org/officeDocument/2006/relationships/font" Target="fonts/font39.fntdata"/><Relationship Id="rId8" Type="http://schemas.openxmlformats.org/officeDocument/2006/relationships/slide" Target="slides/slide7.xml"/><Relationship Id="rId51" Type="http://schemas.openxmlformats.org/officeDocument/2006/relationships/font" Target="fonts/font3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59" Type="http://schemas.openxmlformats.org/officeDocument/2006/relationships/presProps" Target="presProps.xml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54" Type="http://schemas.openxmlformats.org/officeDocument/2006/relationships/font" Target="fonts/font3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font" Target="fonts/font32.fntdata"/><Relationship Id="rId57" Type="http://schemas.openxmlformats.org/officeDocument/2006/relationships/font" Target="fonts/font40.fntdata"/><Relationship Id="rId10" Type="http://schemas.openxmlformats.org/officeDocument/2006/relationships/slide" Target="slides/slide9.xml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52" Type="http://schemas.openxmlformats.org/officeDocument/2006/relationships/font" Target="fonts/font3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852F29-C4DB-4C0D-9B59-48B7E8ED44A5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3A539-18D6-42A2-8AAD-386D52DFBE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785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3A539-18D6-42A2-8AAD-386D52DFBE43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28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Relationship Id="rId8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svg"/><Relationship Id="rId13" Type="http://schemas.openxmlformats.org/officeDocument/2006/relationships/image" Target="../media/image160.png"/><Relationship Id="rId3" Type="http://schemas.openxmlformats.org/officeDocument/2006/relationships/image" Target="../media/image150.svg"/><Relationship Id="rId7" Type="http://schemas.openxmlformats.org/officeDocument/2006/relationships/image" Target="../media/image154.png"/><Relationship Id="rId12" Type="http://schemas.openxmlformats.org/officeDocument/2006/relationships/image" Target="../media/image159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jpeg"/><Relationship Id="rId11" Type="http://schemas.openxmlformats.org/officeDocument/2006/relationships/image" Target="../media/image158.png"/><Relationship Id="rId5" Type="http://schemas.openxmlformats.org/officeDocument/2006/relationships/image" Target="../media/image152.svg"/><Relationship Id="rId10" Type="http://schemas.openxmlformats.org/officeDocument/2006/relationships/image" Target="../media/image157.sv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13" Type="http://schemas.openxmlformats.org/officeDocument/2006/relationships/image" Target="../media/image173.png"/><Relationship Id="rId18" Type="http://schemas.openxmlformats.org/officeDocument/2006/relationships/image" Target="../media/image178.svg"/><Relationship Id="rId3" Type="http://schemas.openxmlformats.org/officeDocument/2006/relationships/image" Target="../media/image163.png"/><Relationship Id="rId21" Type="http://schemas.openxmlformats.org/officeDocument/2006/relationships/image" Target="../media/image181.png"/><Relationship Id="rId7" Type="http://schemas.openxmlformats.org/officeDocument/2006/relationships/image" Target="../media/image167.png"/><Relationship Id="rId12" Type="http://schemas.openxmlformats.org/officeDocument/2006/relationships/image" Target="../media/image172.svg"/><Relationship Id="rId17" Type="http://schemas.openxmlformats.org/officeDocument/2006/relationships/image" Target="../media/image177.png"/><Relationship Id="rId2" Type="http://schemas.openxmlformats.org/officeDocument/2006/relationships/image" Target="../media/image162.jpeg"/><Relationship Id="rId16" Type="http://schemas.openxmlformats.org/officeDocument/2006/relationships/image" Target="../media/image176.svg"/><Relationship Id="rId20" Type="http://schemas.openxmlformats.org/officeDocument/2006/relationships/image" Target="../media/image18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svg"/><Relationship Id="rId11" Type="http://schemas.openxmlformats.org/officeDocument/2006/relationships/image" Target="../media/image171.png"/><Relationship Id="rId24" Type="http://schemas.openxmlformats.org/officeDocument/2006/relationships/image" Target="../media/image184.svg"/><Relationship Id="rId5" Type="http://schemas.openxmlformats.org/officeDocument/2006/relationships/image" Target="../media/image165.png"/><Relationship Id="rId15" Type="http://schemas.openxmlformats.org/officeDocument/2006/relationships/image" Target="../media/image175.svg"/><Relationship Id="rId23" Type="http://schemas.openxmlformats.org/officeDocument/2006/relationships/image" Target="../media/image183.png"/><Relationship Id="rId10" Type="http://schemas.openxmlformats.org/officeDocument/2006/relationships/image" Target="../media/image170.svg"/><Relationship Id="rId19" Type="http://schemas.openxmlformats.org/officeDocument/2006/relationships/image" Target="../media/image179.png"/><Relationship Id="rId4" Type="http://schemas.openxmlformats.org/officeDocument/2006/relationships/image" Target="../media/image164.svg"/><Relationship Id="rId9" Type="http://schemas.openxmlformats.org/officeDocument/2006/relationships/image" Target="../media/image169.png"/><Relationship Id="rId14" Type="http://schemas.openxmlformats.org/officeDocument/2006/relationships/image" Target="../media/image174.svg"/><Relationship Id="rId22" Type="http://schemas.openxmlformats.org/officeDocument/2006/relationships/image" Target="../media/image18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sv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194.svg"/><Relationship Id="rId5" Type="http://schemas.openxmlformats.org/officeDocument/2006/relationships/image" Target="../media/image188.jpeg"/><Relationship Id="rId10" Type="http://schemas.openxmlformats.org/officeDocument/2006/relationships/image" Target="../media/image193.png"/><Relationship Id="rId4" Type="http://schemas.openxmlformats.org/officeDocument/2006/relationships/image" Target="../media/image187.svg"/><Relationship Id="rId9" Type="http://schemas.openxmlformats.org/officeDocument/2006/relationships/image" Target="../media/image192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6.svg"/><Relationship Id="rId18" Type="http://schemas.openxmlformats.org/officeDocument/2006/relationships/image" Target="../media/image211.png"/><Relationship Id="rId26" Type="http://schemas.openxmlformats.org/officeDocument/2006/relationships/image" Target="../media/image219.png"/><Relationship Id="rId3" Type="http://schemas.openxmlformats.org/officeDocument/2006/relationships/image" Target="../media/image196.png"/><Relationship Id="rId21" Type="http://schemas.openxmlformats.org/officeDocument/2006/relationships/image" Target="../media/image214.svg"/><Relationship Id="rId7" Type="http://schemas.openxmlformats.org/officeDocument/2006/relationships/image" Target="../media/image200.png"/><Relationship Id="rId12" Type="http://schemas.openxmlformats.org/officeDocument/2006/relationships/image" Target="../media/image205.svg"/><Relationship Id="rId17" Type="http://schemas.openxmlformats.org/officeDocument/2006/relationships/image" Target="../media/image210.svg"/><Relationship Id="rId25" Type="http://schemas.openxmlformats.org/officeDocument/2006/relationships/image" Target="../media/image218.svg"/><Relationship Id="rId33" Type="http://schemas.openxmlformats.org/officeDocument/2006/relationships/image" Target="../media/image226.svg"/><Relationship Id="rId2" Type="http://schemas.openxmlformats.org/officeDocument/2006/relationships/image" Target="../media/image195.jpeg"/><Relationship Id="rId16" Type="http://schemas.openxmlformats.org/officeDocument/2006/relationships/image" Target="../media/image209.svg"/><Relationship Id="rId20" Type="http://schemas.openxmlformats.org/officeDocument/2006/relationships/image" Target="../media/image213.png"/><Relationship Id="rId29" Type="http://schemas.openxmlformats.org/officeDocument/2006/relationships/image" Target="../media/image2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svg"/><Relationship Id="rId11" Type="http://schemas.openxmlformats.org/officeDocument/2006/relationships/image" Target="../media/image204.svg"/><Relationship Id="rId24" Type="http://schemas.openxmlformats.org/officeDocument/2006/relationships/image" Target="../media/image217.svg"/><Relationship Id="rId32" Type="http://schemas.openxmlformats.org/officeDocument/2006/relationships/image" Target="../media/image225.png"/><Relationship Id="rId5" Type="http://schemas.openxmlformats.org/officeDocument/2006/relationships/image" Target="../media/image198.png"/><Relationship Id="rId15" Type="http://schemas.openxmlformats.org/officeDocument/2006/relationships/image" Target="../media/image208.svg"/><Relationship Id="rId23" Type="http://schemas.openxmlformats.org/officeDocument/2006/relationships/image" Target="../media/image216.svg"/><Relationship Id="rId28" Type="http://schemas.openxmlformats.org/officeDocument/2006/relationships/image" Target="../media/image221.png"/><Relationship Id="rId10" Type="http://schemas.openxmlformats.org/officeDocument/2006/relationships/image" Target="../media/image203.svg"/><Relationship Id="rId19" Type="http://schemas.openxmlformats.org/officeDocument/2006/relationships/image" Target="../media/image212.svg"/><Relationship Id="rId31" Type="http://schemas.openxmlformats.org/officeDocument/2006/relationships/image" Target="../media/image224.svg"/><Relationship Id="rId4" Type="http://schemas.openxmlformats.org/officeDocument/2006/relationships/image" Target="../media/image197.svg"/><Relationship Id="rId9" Type="http://schemas.openxmlformats.org/officeDocument/2006/relationships/image" Target="../media/image202.png"/><Relationship Id="rId14" Type="http://schemas.openxmlformats.org/officeDocument/2006/relationships/image" Target="../media/image207.svg"/><Relationship Id="rId22" Type="http://schemas.openxmlformats.org/officeDocument/2006/relationships/image" Target="../media/image215.svg"/><Relationship Id="rId27" Type="http://schemas.openxmlformats.org/officeDocument/2006/relationships/image" Target="../media/image220.svg"/><Relationship Id="rId30" Type="http://schemas.openxmlformats.org/officeDocument/2006/relationships/image" Target="../media/image223.png"/><Relationship Id="rId8" Type="http://schemas.openxmlformats.org/officeDocument/2006/relationships/image" Target="../media/image20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jpeg"/><Relationship Id="rId10" Type="http://schemas.openxmlformats.org/officeDocument/2006/relationships/image" Target="../media/image51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3" Type="http://schemas.openxmlformats.org/officeDocument/2006/relationships/image" Target="../media/image55.sv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svg"/><Relationship Id="rId4" Type="http://schemas.openxmlformats.org/officeDocument/2006/relationships/image" Target="../media/image56.jpeg"/><Relationship Id="rId9" Type="http://schemas.openxmlformats.org/officeDocument/2006/relationships/image" Target="../media/image61.png"/><Relationship Id="rId14" Type="http://schemas.openxmlformats.org/officeDocument/2006/relationships/image" Target="../media/image6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image" Target="../media/image68.jpe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77.svg"/><Relationship Id="rId5" Type="http://schemas.openxmlformats.org/officeDocument/2006/relationships/image" Target="../media/image71.png"/><Relationship Id="rId15" Type="http://schemas.openxmlformats.org/officeDocument/2006/relationships/image" Target="../media/image81.svg"/><Relationship Id="rId10" Type="http://schemas.openxmlformats.org/officeDocument/2006/relationships/image" Target="../media/image76.png"/><Relationship Id="rId4" Type="http://schemas.openxmlformats.org/officeDocument/2006/relationships/image" Target="../media/image70.svg"/><Relationship Id="rId9" Type="http://schemas.openxmlformats.org/officeDocument/2006/relationships/image" Target="../media/image75.png"/><Relationship Id="rId14" Type="http://schemas.openxmlformats.org/officeDocument/2006/relationships/image" Target="../media/image8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11" Type="http://schemas.openxmlformats.org/officeDocument/2006/relationships/image" Target="../media/image92.sv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svg"/><Relationship Id="rId9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jpeg"/><Relationship Id="rId18" Type="http://schemas.openxmlformats.org/officeDocument/2006/relationships/image" Target="../media/image109.svg"/><Relationship Id="rId3" Type="http://schemas.openxmlformats.org/officeDocument/2006/relationships/image" Target="../media/image94.svg"/><Relationship Id="rId21" Type="http://schemas.openxmlformats.org/officeDocument/2006/relationships/image" Target="../media/image112.png"/><Relationship Id="rId7" Type="http://schemas.openxmlformats.org/officeDocument/2006/relationships/image" Target="../media/image98.svg"/><Relationship Id="rId12" Type="http://schemas.openxmlformats.org/officeDocument/2006/relationships/image" Target="../media/image103.jpeg"/><Relationship Id="rId17" Type="http://schemas.openxmlformats.org/officeDocument/2006/relationships/image" Target="../media/image108.sv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20" Type="http://schemas.openxmlformats.org/officeDocument/2006/relationships/image" Target="../media/image11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jpeg"/><Relationship Id="rId24" Type="http://schemas.openxmlformats.org/officeDocument/2006/relationships/image" Target="../media/image115.svg"/><Relationship Id="rId5" Type="http://schemas.openxmlformats.org/officeDocument/2006/relationships/image" Target="../media/image96.svg"/><Relationship Id="rId15" Type="http://schemas.openxmlformats.org/officeDocument/2006/relationships/image" Target="../media/image106.svg"/><Relationship Id="rId23" Type="http://schemas.openxmlformats.org/officeDocument/2006/relationships/image" Target="../media/image114.png"/><Relationship Id="rId10" Type="http://schemas.openxmlformats.org/officeDocument/2006/relationships/image" Target="../media/image101.jpe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svg"/><Relationship Id="rId14" Type="http://schemas.openxmlformats.org/officeDocument/2006/relationships/image" Target="../media/image105.png"/><Relationship Id="rId22" Type="http://schemas.openxmlformats.org/officeDocument/2006/relationships/image" Target="../media/image1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openxmlformats.org/officeDocument/2006/relationships/image" Target="../media/image127.svg"/><Relationship Id="rId18" Type="http://schemas.openxmlformats.org/officeDocument/2006/relationships/image" Target="../media/image132.png"/><Relationship Id="rId3" Type="http://schemas.openxmlformats.org/officeDocument/2006/relationships/image" Target="../media/image117.jpe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svg"/><Relationship Id="rId2" Type="http://schemas.openxmlformats.org/officeDocument/2006/relationships/image" Target="../media/image116.jpe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jpeg"/><Relationship Id="rId11" Type="http://schemas.openxmlformats.org/officeDocument/2006/relationships/image" Target="../media/image125.png"/><Relationship Id="rId5" Type="http://schemas.openxmlformats.org/officeDocument/2006/relationships/image" Target="../media/image119.jpeg"/><Relationship Id="rId15" Type="http://schemas.openxmlformats.org/officeDocument/2006/relationships/image" Target="../media/image129.svg"/><Relationship Id="rId10" Type="http://schemas.openxmlformats.org/officeDocument/2006/relationships/image" Target="../media/image124.png"/><Relationship Id="rId19" Type="http://schemas.openxmlformats.org/officeDocument/2006/relationships/image" Target="../media/image133.svg"/><Relationship Id="rId4" Type="http://schemas.openxmlformats.org/officeDocument/2006/relationships/image" Target="../media/image118.jpe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svg"/><Relationship Id="rId13" Type="http://schemas.openxmlformats.org/officeDocument/2006/relationships/image" Target="../media/image145.svg"/><Relationship Id="rId3" Type="http://schemas.openxmlformats.org/officeDocument/2006/relationships/image" Target="../media/image135.sv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34.png"/><Relationship Id="rId16" Type="http://schemas.openxmlformats.org/officeDocument/2006/relationships/image" Target="../media/image14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svg"/><Relationship Id="rId11" Type="http://schemas.openxmlformats.org/officeDocument/2006/relationships/image" Target="../media/image143.jpeg"/><Relationship Id="rId5" Type="http://schemas.openxmlformats.org/officeDocument/2006/relationships/image" Target="../media/image137.svg"/><Relationship Id="rId15" Type="http://schemas.openxmlformats.org/officeDocument/2006/relationships/image" Target="../media/image147.png"/><Relationship Id="rId10" Type="http://schemas.openxmlformats.org/officeDocument/2006/relationships/image" Target="../media/image142.svg"/><Relationship Id="rId4" Type="http://schemas.openxmlformats.org/officeDocument/2006/relationships/image" Target="../media/image136.png"/><Relationship Id="rId9" Type="http://schemas.openxmlformats.org/officeDocument/2006/relationships/image" Target="../media/image141.svg"/><Relationship Id="rId14" Type="http://schemas.openxmlformats.org/officeDocument/2006/relationships/image" Target="../media/image1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79401" y="1388097"/>
            <a:ext cx="12325350" cy="7781925"/>
          </a:xfrm>
          <a:custGeom>
            <a:avLst/>
            <a:gdLst/>
            <a:ahLst/>
            <a:cxnLst/>
            <a:rect l="l" t="t" r="r" b="b"/>
            <a:pathLst>
              <a:path w="12325350" h="7781925">
                <a:moveTo>
                  <a:pt x="0" y="0"/>
                </a:moveTo>
                <a:lnTo>
                  <a:pt x="12325350" y="0"/>
                </a:lnTo>
                <a:lnTo>
                  <a:pt x="12325350" y="7781925"/>
                </a:lnTo>
                <a:lnTo>
                  <a:pt x="0" y="7781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70728" y="6267669"/>
            <a:ext cx="1831200" cy="1240631"/>
            <a:chOff x="0" y="0"/>
            <a:chExt cx="1831200" cy="12406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31340" cy="1240663"/>
            </a:xfrm>
            <a:custGeom>
              <a:avLst/>
              <a:gdLst/>
              <a:ahLst/>
              <a:cxnLst/>
              <a:rect l="l" t="t" r="r" b="b"/>
              <a:pathLst>
                <a:path w="1831340" h="1240663">
                  <a:moveTo>
                    <a:pt x="726186" y="0"/>
                  </a:moveTo>
                  <a:cubicBezTo>
                    <a:pt x="691007" y="762"/>
                    <a:pt x="655955" y="2032"/>
                    <a:pt x="620903" y="4191"/>
                  </a:cubicBezTo>
                  <a:lnTo>
                    <a:pt x="515874" y="13208"/>
                  </a:lnTo>
                  <a:cubicBezTo>
                    <a:pt x="446024" y="21336"/>
                    <a:pt x="376301" y="32639"/>
                    <a:pt x="307975" y="50927"/>
                  </a:cubicBezTo>
                  <a:cubicBezTo>
                    <a:pt x="239903" y="69215"/>
                    <a:pt x="172212" y="93345"/>
                    <a:pt x="112014" y="132842"/>
                  </a:cubicBezTo>
                  <a:lnTo>
                    <a:pt x="69342" y="166116"/>
                  </a:lnTo>
                  <a:cubicBezTo>
                    <a:pt x="62484" y="172085"/>
                    <a:pt x="56515" y="178943"/>
                    <a:pt x="50165" y="185547"/>
                  </a:cubicBezTo>
                  <a:lnTo>
                    <a:pt x="33528" y="207518"/>
                  </a:lnTo>
                  <a:cubicBezTo>
                    <a:pt x="12954" y="237871"/>
                    <a:pt x="0" y="275082"/>
                    <a:pt x="3048" y="313055"/>
                  </a:cubicBezTo>
                  <a:cubicBezTo>
                    <a:pt x="4445" y="331851"/>
                    <a:pt x="9652" y="350012"/>
                    <a:pt x="16764" y="367030"/>
                  </a:cubicBezTo>
                  <a:lnTo>
                    <a:pt x="43688" y="414528"/>
                  </a:lnTo>
                  <a:cubicBezTo>
                    <a:pt x="64516" y="444119"/>
                    <a:pt x="89535" y="469900"/>
                    <a:pt x="116078" y="493522"/>
                  </a:cubicBezTo>
                  <a:lnTo>
                    <a:pt x="200025" y="558546"/>
                  </a:lnTo>
                  <a:cubicBezTo>
                    <a:pt x="229108" y="578485"/>
                    <a:pt x="259080" y="597154"/>
                    <a:pt x="289687" y="614680"/>
                  </a:cubicBezTo>
                  <a:cubicBezTo>
                    <a:pt x="350774" y="649859"/>
                    <a:pt x="413766" y="681101"/>
                    <a:pt x="477774" y="710057"/>
                  </a:cubicBezTo>
                  <a:lnTo>
                    <a:pt x="574548" y="751713"/>
                  </a:lnTo>
                  <a:cubicBezTo>
                    <a:pt x="606933" y="765048"/>
                    <a:pt x="639699" y="778002"/>
                    <a:pt x="672465" y="790321"/>
                  </a:cubicBezTo>
                  <a:cubicBezTo>
                    <a:pt x="803656" y="839978"/>
                    <a:pt x="937260" y="882904"/>
                    <a:pt x="1072007" y="921766"/>
                  </a:cubicBezTo>
                  <a:cubicBezTo>
                    <a:pt x="1206754" y="960628"/>
                    <a:pt x="1342644" y="994918"/>
                    <a:pt x="1479296" y="1026033"/>
                  </a:cubicBezTo>
                  <a:lnTo>
                    <a:pt x="1758442" y="1085088"/>
                  </a:lnTo>
                  <a:cubicBezTo>
                    <a:pt x="1688338" y="1100074"/>
                    <a:pt x="1644777" y="1127887"/>
                    <a:pt x="1617472" y="1157097"/>
                  </a:cubicBezTo>
                  <a:cubicBezTo>
                    <a:pt x="1590167" y="1186307"/>
                    <a:pt x="1579626" y="1216660"/>
                    <a:pt x="1575689" y="1235710"/>
                  </a:cubicBezTo>
                  <a:lnTo>
                    <a:pt x="1592453" y="1239266"/>
                  </a:lnTo>
                  <a:lnTo>
                    <a:pt x="1599565" y="1240663"/>
                  </a:lnTo>
                  <a:lnTo>
                    <a:pt x="1599565" y="1240663"/>
                  </a:lnTo>
                  <a:cubicBezTo>
                    <a:pt x="1603629" y="1221232"/>
                    <a:pt x="1615440" y="1188974"/>
                    <a:pt x="1648714" y="1160018"/>
                  </a:cubicBezTo>
                  <a:cubicBezTo>
                    <a:pt x="1682115" y="1130808"/>
                    <a:pt x="1736979" y="1105281"/>
                    <a:pt x="1827403" y="1098169"/>
                  </a:cubicBezTo>
                  <a:lnTo>
                    <a:pt x="1831340" y="1077214"/>
                  </a:lnTo>
                  <a:cubicBezTo>
                    <a:pt x="1749933" y="1037590"/>
                    <a:pt x="1710055" y="992251"/>
                    <a:pt x="1691386" y="952500"/>
                  </a:cubicBezTo>
                  <a:cubicBezTo>
                    <a:pt x="1672844" y="912622"/>
                    <a:pt x="1675384" y="878332"/>
                    <a:pt x="1679321" y="858901"/>
                  </a:cubicBezTo>
                  <a:lnTo>
                    <a:pt x="1656461" y="854075"/>
                  </a:lnTo>
                  <a:lnTo>
                    <a:pt x="1656461" y="854075"/>
                  </a:lnTo>
                  <a:cubicBezTo>
                    <a:pt x="1652397" y="873125"/>
                    <a:pt x="1649476" y="905129"/>
                    <a:pt x="1662303" y="942594"/>
                  </a:cubicBezTo>
                  <a:cubicBezTo>
                    <a:pt x="1675130" y="980059"/>
                    <a:pt x="1703451" y="1023112"/>
                    <a:pt x="1762633" y="1063371"/>
                  </a:cubicBezTo>
                  <a:lnTo>
                    <a:pt x="1484122" y="1004443"/>
                  </a:lnTo>
                  <a:cubicBezTo>
                    <a:pt x="1347851" y="973328"/>
                    <a:pt x="1212342" y="939165"/>
                    <a:pt x="1078103" y="900430"/>
                  </a:cubicBezTo>
                  <a:cubicBezTo>
                    <a:pt x="943864" y="861695"/>
                    <a:pt x="810895" y="819023"/>
                    <a:pt x="680339" y="769620"/>
                  </a:cubicBezTo>
                  <a:lnTo>
                    <a:pt x="582930" y="731139"/>
                  </a:lnTo>
                  <a:cubicBezTo>
                    <a:pt x="550672" y="717931"/>
                    <a:pt x="518668" y="704088"/>
                    <a:pt x="486918" y="689737"/>
                  </a:cubicBezTo>
                  <a:cubicBezTo>
                    <a:pt x="423418" y="661035"/>
                    <a:pt x="361061" y="630047"/>
                    <a:pt x="300863" y="595376"/>
                  </a:cubicBezTo>
                  <a:lnTo>
                    <a:pt x="212725" y="540131"/>
                  </a:lnTo>
                  <a:cubicBezTo>
                    <a:pt x="184150" y="520573"/>
                    <a:pt x="156591" y="499745"/>
                    <a:pt x="130937" y="476885"/>
                  </a:cubicBezTo>
                  <a:cubicBezTo>
                    <a:pt x="105283" y="454025"/>
                    <a:pt x="81407" y="429387"/>
                    <a:pt x="61976" y="401828"/>
                  </a:cubicBezTo>
                  <a:cubicBezTo>
                    <a:pt x="42672" y="374396"/>
                    <a:pt x="27940" y="343535"/>
                    <a:pt x="25400" y="311404"/>
                  </a:cubicBezTo>
                  <a:cubicBezTo>
                    <a:pt x="22733" y="279527"/>
                    <a:pt x="33782" y="247015"/>
                    <a:pt x="52070" y="219964"/>
                  </a:cubicBezTo>
                  <a:lnTo>
                    <a:pt x="61849" y="206756"/>
                  </a:lnTo>
                  <a:cubicBezTo>
                    <a:pt x="72771" y="194310"/>
                    <a:pt x="78232" y="187960"/>
                    <a:pt x="84582" y="182499"/>
                  </a:cubicBezTo>
                  <a:lnTo>
                    <a:pt x="124333" y="151384"/>
                  </a:lnTo>
                  <a:cubicBezTo>
                    <a:pt x="181229" y="114046"/>
                    <a:pt x="247015" y="90297"/>
                    <a:pt x="313690" y="72390"/>
                  </a:cubicBezTo>
                  <a:cubicBezTo>
                    <a:pt x="380619" y="54610"/>
                    <a:pt x="449326" y="43307"/>
                    <a:pt x="518287" y="35306"/>
                  </a:cubicBezTo>
                  <a:lnTo>
                    <a:pt x="622300" y="26416"/>
                  </a:lnTo>
                  <a:cubicBezTo>
                    <a:pt x="657098" y="24257"/>
                    <a:pt x="691896" y="22987"/>
                    <a:pt x="726694" y="22225"/>
                  </a:cubicBezTo>
                  <a:lnTo>
                    <a:pt x="726186" y="0"/>
                  </a:lnTo>
                  <a:lnTo>
                    <a:pt x="72618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170678" y="5055289"/>
            <a:ext cx="1860156" cy="1206789"/>
            <a:chOff x="0" y="0"/>
            <a:chExt cx="1860156" cy="1206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60042" cy="1206500"/>
            </a:xfrm>
            <a:custGeom>
              <a:avLst/>
              <a:gdLst/>
              <a:ahLst/>
              <a:cxnLst/>
              <a:rect l="l" t="t" r="r" b="b"/>
              <a:pathLst>
                <a:path w="1860042" h="1206500">
                  <a:moveTo>
                    <a:pt x="1144905" y="0"/>
                  </a:moveTo>
                  <a:lnTo>
                    <a:pt x="1143635" y="22225"/>
                  </a:lnTo>
                  <a:cubicBezTo>
                    <a:pt x="1178433" y="24257"/>
                    <a:pt x="1213104" y="26797"/>
                    <a:pt x="1247775" y="30353"/>
                  </a:cubicBezTo>
                  <a:lnTo>
                    <a:pt x="1351280" y="43180"/>
                  </a:lnTo>
                  <a:cubicBezTo>
                    <a:pt x="1419987" y="53848"/>
                    <a:pt x="1488186" y="67564"/>
                    <a:pt x="1554353" y="87884"/>
                  </a:cubicBezTo>
                  <a:cubicBezTo>
                    <a:pt x="1620266" y="108204"/>
                    <a:pt x="1685163" y="134493"/>
                    <a:pt x="1740535" y="173990"/>
                  </a:cubicBezTo>
                  <a:lnTo>
                    <a:pt x="1779143" y="206502"/>
                  </a:lnTo>
                  <a:cubicBezTo>
                    <a:pt x="1785239" y="212217"/>
                    <a:pt x="1790446" y="218694"/>
                    <a:pt x="1800987" y="231648"/>
                  </a:cubicBezTo>
                  <a:lnTo>
                    <a:pt x="1810258" y="245237"/>
                  </a:lnTo>
                  <a:cubicBezTo>
                    <a:pt x="1827657" y="272923"/>
                    <a:pt x="1837309" y="305816"/>
                    <a:pt x="1833499" y="337566"/>
                  </a:cubicBezTo>
                  <a:cubicBezTo>
                    <a:pt x="1829689" y="369570"/>
                    <a:pt x="1813814" y="399923"/>
                    <a:pt x="1793494" y="426593"/>
                  </a:cubicBezTo>
                  <a:cubicBezTo>
                    <a:pt x="1773047" y="453390"/>
                    <a:pt x="1748282" y="477266"/>
                    <a:pt x="1721739" y="498983"/>
                  </a:cubicBezTo>
                  <a:cubicBezTo>
                    <a:pt x="1695196" y="520700"/>
                    <a:pt x="1666875" y="540639"/>
                    <a:pt x="1637665" y="559181"/>
                  </a:cubicBezTo>
                  <a:lnTo>
                    <a:pt x="1547495" y="610997"/>
                  </a:lnTo>
                  <a:cubicBezTo>
                    <a:pt x="1486027" y="643382"/>
                    <a:pt x="1422527" y="672084"/>
                    <a:pt x="1358011" y="698246"/>
                  </a:cubicBezTo>
                  <a:cubicBezTo>
                    <a:pt x="1325753" y="711454"/>
                    <a:pt x="1293241" y="724027"/>
                    <a:pt x="1260475" y="735965"/>
                  </a:cubicBezTo>
                  <a:lnTo>
                    <a:pt x="1161796" y="770636"/>
                  </a:lnTo>
                  <a:cubicBezTo>
                    <a:pt x="1029462" y="815086"/>
                    <a:pt x="894969" y="852805"/>
                    <a:pt x="759333" y="886333"/>
                  </a:cubicBezTo>
                  <a:cubicBezTo>
                    <a:pt x="623697" y="919861"/>
                    <a:pt x="487045" y="949071"/>
                    <a:pt x="349631" y="974979"/>
                  </a:cubicBezTo>
                  <a:lnTo>
                    <a:pt x="69088" y="1023366"/>
                  </a:lnTo>
                  <a:cubicBezTo>
                    <a:pt x="129667" y="985393"/>
                    <a:pt x="159766" y="943356"/>
                    <a:pt x="173863" y="906526"/>
                  </a:cubicBezTo>
                  <a:cubicBezTo>
                    <a:pt x="187960" y="869696"/>
                    <a:pt x="186309" y="837438"/>
                    <a:pt x="183007" y="818261"/>
                  </a:cubicBezTo>
                  <a:lnTo>
                    <a:pt x="160020" y="822198"/>
                  </a:lnTo>
                  <a:cubicBezTo>
                    <a:pt x="163322" y="841629"/>
                    <a:pt x="164592" y="876173"/>
                    <a:pt x="144526" y="915289"/>
                  </a:cubicBezTo>
                  <a:cubicBezTo>
                    <a:pt x="124333" y="954024"/>
                    <a:pt x="82804" y="997839"/>
                    <a:pt x="0" y="1034415"/>
                  </a:cubicBezTo>
                  <a:lnTo>
                    <a:pt x="3175" y="1055497"/>
                  </a:lnTo>
                  <a:cubicBezTo>
                    <a:pt x="93218" y="1066165"/>
                    <a:pt x="147066" y="1093724"/>
                    <a:pt x="179324" y="1124077"/>
                  </a:cubicBezTo>
                  <a:cubicBezTo>
                    <a:pt x="211582" y="1154303"/>
                    <a:pt x="222123" y="1187069"/>
                    <a:pt x="225425" y="1206500"/>
                  </a:cubicBezTo>
                  <a:lnTo>
                    <a:pt x="225425" y="1206500"/>
                  </a:lnTo>
                  <a:lnTo>
                    <a:pt x="232537" y="1205484"/>
                  </a:lnTo>
                  <a:lnTo>
                    <a:pt x="249428" y="1202563"/>
                  </a:lnTo>
                  <a:cubicBezTo>
                    <a:pt x="246126" y="1183386"/>
                    <a:pt x="236728" y="1152525"/>
                    <a:pt x="210566" y="1122426"/>
                  </a:cubicBezTo>
                  <a:cubicBezTo>
                    <a:pt x="184404" y="1092327"/>
                    <a:pt x="141986" y="1062990"/>
                    <a:pt x="72517" y="1045337"/>
                  </a:cubicBezTo>
                  <a:lnTo>
                    <a:pt x="353695" y="996950"/>
                  </a:lnTo>
                  <a:cubicBezTo>
                    <a:pt x="491363" y="970915"/>
                    <a:pt x="628523" y="941832"/>
                    <a:pt x="764540" y="908050"/>
                  </a:cubicBezTo>
                  <a:cubicBezTo>
                    <a:pt x="900557" y="874268"/>
                    <a:pt x="1035685" y="836422"/>
                    <a:pt x="1168781" y="791845"/>
                  </a:cubicBezTo>
                  <a:cubicBezTo>
                    <a:pt x="1202055" y="780669"/>
                    <a:pt x="1235202" y="769112"/>
                    <a:pt x="1268095" y="756920"/>
                  </a:cubicBezTo>
                  <a:lnTo>
                    <a:pt x="1366266" y="718947"/>
                  </a:lnTo>
                  <a:cubicBezTo>
                    <a:pt x="1431290" y="692531"/>
                    <a:pt x="1495425" y="663575"/>
                    <a:pt x="1557782" y="630682"/>
                  </a:cubicBezTo>
                  <a:cubicBezTo>
                    <a:pt x="1588897" y="614299"/>
                    <a:pt x="1619631" y="596773"/>
                    <a:pt x="1649476" y="577977"/>
                  </a:cubicBezTo>
                  <a:lnTo>
                    <a:pt x="1735836" y="516255"/>
                  </a:lnTo>
                  <a:cubicBezTo>
                    <a:pt x="1763268" y="493649"/>
                    <a:pt x="1789303" y="468884"/>
                    <a:pt x="1811147" y="440055"/>
                  </a:cubicBezTo>
                  <a:lnTo>
                    <a:pt x="1839849" y="393573"/>
                  </a:lnTo>
                  <a:cubicBezTo>
                    <a:pt x="1847596" y="376936"/>
                    <a:pt x="1853438" y="358902"/>
                    <a:pt x="1855597" y="340233"/>
                  </a:cubicBezTo>
                  <a:cubicBezTo>
                    <a:pt x="1860042" y="302387"/>
                    <a:pt x="1848612" y="264668"/>
                    <a:pt x="1829181" y="233553"/>
                  </a:cubicBezTo>
                  <a:lnTo>
                    <a:pt x="1813306" y="211074"/>
                  </a:lnTo>
                  <a:cubicBezTo>
                    <a:pt x="1807337" y="204216"/>
                    <a:pt x="1801495" y="197104"/>
                    <a:pt x="1794891" y="190881"/>
                  </a:cubicBezTo>
                  <a:lnTo>
                    <a:pt x="1753616" y="155956"/>
                  </a:lnTo>
                  <a:cubicBezTo>
                    <a:pt x="1694942" y="114173"/>
                    <a:pt x="1628267" y="87503"/>
                    <a:pt x="1560957" y="66675"/>
                  </a:cubicBezTo>
                  <a:cubicBezTo>
                    <a:pt x="1493393" y="45974"/>
                    <a:pt x="1424178" y="32004"/>
                    <a:pt x="1354709" y="21209"/>
                  </a:cubicBezTo>
                  <a:lnTo>
                    <a:pt x="1249934" y="8128"/>
                  </a:lnTo>
                  <a:cubicBezTo>
                    <a:pt x="1215009" y="4699"/>
                    <a:pt x="1179957" y="2159"/>
                    <a:pt x="1144905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-1221780">
            <a:off x="3222898" y="-794014"/>
            <a:ext cx="4654801" cy="3791617"/>
            <a:chOff x="0" y="0"/>
            <a:chExt cx="6206401" cy="50554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6363" cy="5055489"/>
            </a:xfrm>
            <a:custGeom>
              <a:avLst/>
              <a:gdLst/>
              <a:ahLst/>
              <a:cxnLst/>
              <a:rect l="l" t="t" r="r" b="b"/>
              <a:pathLst>
                <a:path w="6206363" h="5055489">
                  <a:moveTo>
                    <a:pt x="514731" y="0"/>
                  </a:moveTo>
                  <a:lnTo>
                    <a:pt x="0" y="889"/>
                  </a:lnTo>
                  <a:lnTo>
                    <a:pt x="8763" y="5055489"/>
                  </a:lnTo>
                  <a:lnTo>
                    <a:pt x="6206363" y="5044694"/>
                  </a:lnTo>
                  <a:lnTo>
                    <a:pt x="6201283" y="2110740"/>
                  </a:lnTo>
                  <a:close/>
                </a:path>
              </a:pathLst>
            </a:custGeom>
            <a:blipFill>
              <a:blip r:embed="rId3"/>
              <a:stretch>
                <a:fillRect t="-19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Freeform 9"/>
          <p:cNvSpPr/>
          <p:nvPr/>
        </p:nvSpPr>
        <p:spPr>
          <a:xfrm>
            <a:off x="15824492" y="7808986"/>
            <a:ext cx="2463508" cy="2478014"/>
          </a:xfrm>
          <a:custGeom>
            <a:avLst/>
            <a:gdLst/>
            <a:ahLst/>
            <a:cxnLst/>
            <a:rect l="l" t="t" r="r" b="b"/>
            <a:pathLst>
              <a:path w="2463508" h="2478014">
                <a:moveTo>
                  <a:pt x="0" y="0"/>
                </a:moveTo>
                <a:lnTo>
                  <a:pt x="2463508" y="0"/>
                </a:lnTo>
                <a:lnTo>
                  <a:pt x="2463508" y="2478014"/>
                </a:lnTo>
                <a:lnTo>
                  <a:pt x="0" y="2478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711" b="-3530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 rot="336300">
            <a:off x="243640" y="3349028"/>
            <a:ext cx="2143144" cy="2181244"/>
            <a:chOff x="0" y="0"/>
            <a:chExt cx="2857525" cy="29083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57500" cy="2908300"/>
            </a:xfrm>
            <a:custGeom>
              <a:avLst/>
              <a:gdLst/>
              <a:ahLst/>
              <a:cxnLst/>
              <a:rect l="l" t="t" r="r" b="b"/>
              <a:pathLst>
                <a:path w="2857500" h="2908300">
                  <a:moveTo>
                    <a:pt x="0" y="0"/>
                  </a:moveTo>
                  <a:lnTo>
                    <a:pt x="0" y="2908300"/>
                  </a:lnTo>
                  <a:lnTo>
                    <a:pt x="2857500" y="2908300"/>
                  </a:lnTo>
                  <a:lnTo>
                    <a:pt x="28575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66667" b="-6244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6536588" y="7549191"/>
            <a:ext cx="4953000" cy="257175"/>
          </a:xfrm>
          <a:custGeom>
            <a:avLst/>
            <a:gdLst/>
            <a:ahLst/>
            <a:cxnLst/>
            <a:rect l="l" t="t" r="r" b="b"/>
            <a:pathLst>
              <a:path w="4953000" h="257175">
                <a:moveTo>
                  <a:pt x="0" y="0"/>
                </a:moveTo>
                <a:lnTo>
                  <a:pt x="4953000" y="0"/>
                </a:lnTo>
                <a:lnTo>
                  <a:pt x="49530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6215901" y="8183632"/>
            <a:ext cx="445322" cy="446722"/>
          </a:xfrm>
          <a:custGeom>
            <a:avLst/>
            <a:gdLst/>
            <a:ahLst/>
            <a:cxnLst/>
            <a:rect l="l" t="t" r="r" b="b"/>
            <a:pathLst>
              <a:path w="445322" h="446722">
                <a:moveTo>
                  <a:pt x="0" y="0"/>
                </a:moveTo>
                <a:lnTo>
                  <a:pt x="445322" y="0"/>
                </a:lnTo>
                <a:lnTo>
                  <a:pt x="445322" y="446723"/>
                </a:lnTo>
                <a:lnTo>
                  <a:pt x="0" y="4467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12203840" y="6692113"/>
            <a:ext cx="978598" cy="977322"/>
          </a:xfrm>
          <a:custGeom>
            <a:avLst/>
            <a:gdLst/>
            <a:ahLst/>
            <a:cxnLst/>
            <a:rect l="l" t="t" r="r" b="b"/>
            <a:pathLst>
              <a:path w="978598" h="977322">
                <a:moveTo>
                  <a:pt x="0" y="0"/>
                </a:moveTo>
                <a:lnTo>
                  <a:pt x="978598" y="0"/>
                </a:lnTo>
                <a:lnTo>
                  <a:pt x="978598" y="977322"/>
                </a:lnTo>
                <a:lnTo>
                  <a:pt x="0" y="977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3485333" y="5133051"/>
            <a:ext cx="978599" cy="2536384"/>
          </a:xfrm>
          <a:custGeom>
            <a:avLst/>
            <a:gdLst/>
            <a:ahLst/>
            <a:cxnLst/>
            <a:rect l="l" t="t" r="r" b="b"/>
            <a:pathLst>
              <a:path w="978599" h="2536384">
                <a:moveTo>
                  <a:pt x="0" y="0"/>
                </a:moveTo>
                <a:lnTo>
                  <a:pt x="978599" y="0"/>
                </a:lnTo>
                <a:lnTo>
                  <a:pt x="978599" y="2536384"/>
                </a:lnTo>
                <a:lnTo>
                  <a:pt x="0" y="25363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4766827" y="3573990"/>
            <a:ext cx="978599" cy="4095445"/>
          </a:xfrm>
          <a:custGeom>
            <a:avLst/>
            <a:gdLst/>
            <a:ahLst/>
            <a:cxnLst/>
            <a:rect l="l" t="t" r="r" b="b"/>
            <a:pathLst>
              <a:path w="978599" h="4095445">
                <a:moveTo>
                  <a:pt x="0" y="0"/>
                </a:moveTo>
                <a:lnTo>
                  <a:pt x="978598" y="0"/>
                </a:lnTo>
                <a:lnTo>
                  <a:pt x="978598" y="4095445"/>
                </a:lnTo>
                <a:lnTo>
                  <a:pt x="0" y="40954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2307717" y="5142395"/>
            <a:ext cx="1866900" cy="1866900"/>
          </a:xfrm>
          <a:custGeom>
            <a:avLst/>
            <a:gdLst/>
            <a:ahLst/>
            <a:cxnLst/>
            <a:rect l="l" t="t" r="r" b="b"/>
            <a:pathLst>
              <a:path w="1866900" h="1866900">
                <a:moveTo>
                  <a:pt x="0" y="0"/>
                </a:moveTo>
                <a:lnTo>
                  <a:pt x="1866900" y="0"/>
                </a:lnTo>
                <a:lnTo>
                  <a:pt x="1866900" y="1866900"/>
                </a:lnTo>
                <a:lnTo>
                  <a:pt x="0" y="1866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2491349" y="5279507"/>
            <a:ext cx="2330787" cy="2313623"/>
          </a:xfrm>
          <a:custGeom>
            <a:avLst/>
            <a:gdLst/>
            <a:ahLst/>
            <a:cxnLst/>
            <a:rect l="l" t="t" r="r" b="b"/>
            <a:pathLst>
              <a:path w="2330787" h="2313623">
                <a:moveTo>
                  <a:pt x="0" y="0"/>
                </a:moveTo>
                <a:lnTo>
                  <a:pt x="2330787" y="0"/>
                </a:lnTo>
                <a:lnTo>
                  <a:pt x="2330787" y="2313623"/>
                </a:lnTo>
                <a:lnTo>
                  <a:pt x="0" y="231362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2140336" y="6662461"/>
            <a:ext cx="1079497" cy="1079497"/>
          </a:xfrm>
          <a:custGeom>
            <a:avLst/>
            <a:gdLst/>
            <a:ahLst/>
            <a:cxnLst/>
            <a:rect l="l" t="t" r="r" b="b"/>
            <a:pathLst>
              <a:path w="1079497" h="1079497">
                <a:moveTo>
                  <a:pt x="0" y="0"/>
                </a:moveTo>
                <a:lnTo>
                  <a:pt x="1079497" y="0"/>
                </a:lnTo>
                <a:lnTo>
                  <a:pt x="1079497" y="1079497"/>
                </a:lnTo>
                <a:lnTo>
                  <a:pt x="0" y="107949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4591069" y="3249587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0" y="0"/>
                </a:moveTo>
                <a:lnTo>
                  <a:pt x="1333500" y="0"/>
                </a:lnTo>
                <a:lnTo>
                  <a:pt x="13335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>
            <a:off x="11554520" y="5142395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0" y="0"/>
                </a:moveTo>
                <a:lnTo>
                  <a:pt x="647700" y="0"/>
                </a:lnTo>
                <a:lnTo>
                  <a:pt x="6477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>
            <a:off x="6438562" y="3160896"/>
            <a:ext cx="5624513" cy="1595955"/>
          </a:xfrm>
          <a:custGeom>
            <a:avLst/>
            <a:gdLst/>
            <a:ahLst/>
            <a:cxnLst/>
            <a:rect l="l" t="t" r="r" b="b"/>
            <a:pathLst>
              <a:path w="5624513" h="1595955">
                <a:moveTo>
                  <a:pt x="0" y="0"/>
                </a:moveTo>
                <a:lnTo>
                  <a:pt x="5624512" y="0"/>
                </a:lnTo>
                <a:lnTo>
                  <a:pt x="5624512" y="1595956"/>
                </a:lnTo>
                <a:lnTo>
                  <a:pt x="0" y="159595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5174177" y="6084056"/>
            <a:ext cx="1362412" cy="1156811"/>
          </a:xfrm>
          <a:custGeom>
            <a:avLst/>
            <a:gdLst/>
            <a:ahLst/>
            <a:cxnLst/>
            <a:rect l="l" t="t" r="r" b="b"/>
            <a:pathLst>
              <a:path w="1362412" h="1156811">
                <a:moveTo>
                  <a:pt x="0" y="0"/>
                </a:moveTo>
                <a:lnTo>
                  <a:pt x="1362411" y="0"/>
                </a:lnTo>
                <a:lnTo>
                  <a:pt x="1362411" y="1156811"/>
                </a:lnTo>
                <a:lnTo>
                  <a:pt x="0" y="115681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>
            <a:off x="7320710" y="6075845"/>
            <a:ext cx="1245842" cy="1100871"/>
          </a:xfrm>
          <a:custGeom>
            <a:avLst/>
            <a:gdLst/>
            <a:ahLst/>
            <a:cxnLst/>
            <a:rect l="l" t="t" r="r" b="b"/>
            <a:pathLst>
              <a:path w="1245842" h="1100871">
                <a:moveTo>
                  <a:pt x="0" y="0"/>
                </a:moveTo>
                <a:lnTo>
                  <a:pt x="1245842" y="0"/>
                </a:lnTo>
                <a:lnTo>
                  <a:pt x="1245842" y="1100871"/>
                </a:lnTo>
                <a:lnTo>
                  <a:pt x="0" y="110087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>
            <a:off x="9219251" y="6075845"/>
            <a:ext cx="916725" cy="1100871"/>
          </a:xfrm>
          <a:custGeom>
            <a:avLst/>
            <a:gdLst/>
            <a:ahLst/>
            <a:cxnLst/>
            <a:rect l="l" t="t" r="r" b="b"/>
            <a:pathLst>
              <a:path w="916725" h="1100871">
                <a:moveTo>
                  <a:pt x="0" y="0"/>
                </a:moveTo>
                <a:lnTo>
                  <a:pt x="916725" y="0"/>
                </a:lnTo>
                <a:lnTo>
                  <a:pt x="916725" y="1100871"/>
                </a:lnTo>
                <a:lnTo>
                  <a:pt x="0" y="110087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>
            <a:off x="10652720" y="6075845"/>
            <a:ext cx="1401826" cy="1218314"/>
          </a:xfrm>
          <a:custGeom>
            <a:avLst/>
            <a:gdLst/>
            <a:ahLst/>
            <a:cxnLst/>
            <a:rect l="l" t="t" r="r" b="b"/>
            <a:pathLst>
              <a:path w="1401826" h="1218314">
                <a:moveTo>
                  <a:pt x="0" y="0"/>
                </a:moveTo>
                <a:lnTo>
                  <a:pt x="1401826" y="0"/>
                </a:lnTo>
                <a:lnTo>
                  <a:pt x="1401826" y="1218314"/>
                </a:lnTo>
                <a:lnTo>
                  <a:pt x="0" y="1218314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>
            <a:off x="180523" y="97511"/>
            <a:ext cx="2310827" cy="1777236"/>
          </a:xfrm>
          <a:custGeom>
            <a:avLst/>
            <a:gdLst/>
            <a:ahLst/>
            <a:cxnLst/>
            <a:rect l="l" t="t" r="r" b="b"/>
            <a:pathLst>
              <a:path w="2310827" h="1777236">
                <a:moveTo>
                  <a:pt x="0" y="0"/>
                </a:moveTo>
                <a:lnTo>
                  <a:pt x="2310826" y="0"/>
                </a:lnTo>
                <a:lnTo>
                  <a:pt x="2310826" y="1777236"/>
                </a:lnTo>
                <a:lnTo>
                  <a:pt x="0" y="177723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TextBox 29"/>
          <p:cNvSpPr txBox="1"/>
          <p:nvPr/>
        </p:nvSpPr>
        <p:spPr>
          <a:xfrm>
            <a:off x="6891480" y="5061652"/>
            <a:ext cx="4474540" cy="72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4264">
                <a:solidFill>
                  <a:srgbClr val="FFFFFF"/>
                </a:solidFill>
                <a:latin typeface="Archive"/>
              </a:rPr>
              <a:t>User analytics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143500"/>
            <a:ext cx="5273764" cy="5143500"/>
          </a:xfrm>
          <a:custGeom>
            <a:avLst/>
            <a:gdLst/>
            <a:ahLst/>
            <a:cxnLst/>
            <a:rect l="l" t="t" r="r" b="b"/>
            <a:pathLst>
              <a:path w="5273764" h="5143500">
                <a:moveTo>
                  <a:pt x="0" y="0"/>
                </a:moveTo>
                <a:lnTo>
                  <a:pt x="5273764" y="0"/>
                </a:lnTo>
                <a:lnTo>
                  <a:pt x="527376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17287" y="1323013"/>
            <a:ext cx="1012822" cy="1012822"/>
          </a:xfrm>
          <a:custGeom>
            <a:avLst/>
            <a:gdLst/>
            <a:ahLst/>
            <a:cxnLst/>
            <a:rect l="l" t="t" r="r" b="b"/>
            <a:pathLst>
              <a:path w="1012822" h="1012822">
                <a:moveTo>
                  <a:pt x="0" y="0"/>
                </a:moveTo>
                <a:lnTo>
                  <a:pt x="1012822" y="0"/>
                </a:lnTo>
                <a:lnTo>
                  <a:pt x="1012822" y="1012822"/>
                </a:lnTo>
                <a:lnTo>
                  <a:pt x="0" y="1012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787376" y="1992935"/>
            <a:ext cx="6729803" cy="6729774"/>
            <a:chOff x="0" y="0"/>
            <a:chExt cx="8973071" cy="89730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73058" cy="8973058"/>
            </a:xfrm>
            <a:custGeom>
              <a:avLst/>
              <a:gdLst/>
              <a:ahLst/>
              <a:cxnLst/>
              <a:rect l="l" t="t" r="r" b="b"/>
              <a:pathLst>
                <a:path w="8973058" h="8973058">
                  <a:moveTo>
                    <a:pt x="4486529" y="0"/>
                  </a:moveTo>
                  <a:cubicBezTo>
                    <a:pt x="2008632" y="0"/>
                    <a:pt x="0" y="2008759"/>
                    <a:pt x="0" y="4486529"/>
                  </a:cubicBezTo>
                  <a:cubicBezTo>
                    <a:pt x="0" y="6964299"/>
                    <a:pt x="2008632" y="8973058"/>
                    <a:pt x="4486529" y="8973058"/>
                  </a:cubicBezTo>
                  <a:cubicBezTo>
                    <a:pt x="6964426" y="8973058"/>
                    <a:pt x="8973058" y="6964299"/>
                    <a:pt x="8973058" y="4486529"/>
                  </a:cubicBezTo>
                  <a:cubicBezTo>
                    <a:pt x="8973058" y="2008759"/>
                    <a:pt x="6964426" y="0"/>
                    <a:pt x="4486529" y="0"/>
                  </a:cubicBezTo>
                  <a:close/>
                </a:path>
              </a:pathLst>
            </a:custGeom>
            <a:blipFill>
              <a:blip r:embed="rId6"/>
              <a:stretch>
                <a:fillRect l="-25046" r="-2495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1739598" y="1970370"/>
            <a:ext cx="6823072" cy="6823072"/>
          </a:xfrm>
          <a:custGeom>
            <a:avLst/>
            <a:gdLst/>
            <a:ahLst/>
            <a:cxnLst/>
            <a:rect l="l" t="t" r="r" b="b"/>
            <a:pathLst>
              <a:path w="6823072" h="6823072">
                <a:moveTo>
                  <a:pt x="0" y="0"/>
                </a:moveTo>
                <a:lnTo>
                  <a:pt x="6823072" y="0"/>
                </a:lnTo>
                <a:lnTo>
                  <a:pt x="6823072" y="6823072"/>
                </a:lnTo>
                <a:lnTo>
                  <a:pt x="0" y="6823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9144000" y="4065470"/>
            <a:ext cx="8355473" cy="9525"/>
          </a:xfrm>
          <a:custGeom>
            <a:avLst/>
            <a:gdLst/>
            <a:ahLst/>
            <a:cxnLst/>
            <a:rect l="l" t="t" r="r" b="b"/>
            <a:pathLst>
              <a:path w="8355473" h="9525">
                <a:moveTo>
                  <a:pt x="0" y="0"/>
                </a:moveTo>
                <a:lnTo>
                  <a:pt x="8355473" y="0"/>
                </a:lnTo>
                <a:lnTo>
                  <a:pt x="8355473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4843408" y="0"/>
            <a:ext cx="3444592" cy="3085890"/>
          </a:xfrm>
          <a:custGeom>
            <a:avLst/>
            <a:gdLst/>
            <a:ahLst/>
            <a:cxnLst/>
            <a:rect l="l" t="t" r="r" b="b"/>
            <a:pathLst>
              <a:path w="3444592" h="3085890">
                <a:moveTo>
                  <a:pt x="0" y="0"/>
                </a:moveTo>
                <a:lnTo>
                  <a:pt x="3444592" y="0"/>
                </a:lnTo>
                <a:lnTo>
                  <a:pt x="3444592" y="3085890"/>
                </a:lnTo>
                <a:lnTo>
                  <a:pt x="0" y="30858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9080497" y="4377652"/>
            <a:ext cx="8482479" cy="5393512"/>
          </a:xfrm>
          <a:custGeom>
            <a:avLst/>
            <a:gdLst/>
            <a:ahLst/>
            <a:cxnLst/>
            <a:rect l="l" t="t" r="r" b="b"/>
            <a:pathLst>
              <a:path w="8482479" h="5393512">
                <a:moveTo>
                  <a:pt x="0" y="0"/>
                </a:moveTo>
                <a:lnTo>
                  <a:pt x="8482479" y="0"/>
                </a:lnTo>
                <a:lnTo>
                  <a:pt x="8482479" y="5393512"/>
                </a:lnTo>
                <a:lnTo>
                  <a:pt x="0" y="53935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330109" y="1701789"/>
            <a:ext cx="2840168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-1">
                <a:solidFill>
                  <a:srgbClr val="171616"/>
                </a:solidFill>
                <a:latin typeface="Comic Sans Bold"/>
              </a:rPr>
              <a:t>MARKETING DEPARTMENT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19415" y="162363"/>
            <a:ext cx="11185789" cy="133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6"/>
              </a:lnSpc>
            </a:pPr>
            <a:r>
              <a:rPr lang="en-US" sz="7090">
                <a:solidFill>
                  <a:srgbClr val="171616"/>
                </a:solidFill>
                <a:latin typeface="Poppins Bold"/>
              </a:rPr>
              <a:t># Hashtag Researching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96199" y="3874399"/>
            <a:ext cx="1253528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171616"/>
                </a:solidFill>
                <a:latin typeface="Alegreya Sans SC Heavy"/>
              </a:rPr>
              <a:t>#Smile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26130" y="4613367"/>
            <a:ext cx="1471070" cy="527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41"/>
              </a:lnSpc>
            </a:pPr>
            <a:r>
              <a:rPr lang="en-US" sz="3315" dirty="0">
                <a:solidFill>
                  <a:srgbClr val="171616"/>
                </a:solidFill>
                <a:latin typeface="Alegreya Sans SC Heavy"/>
              </a:rPr>
              <a:t>#Beach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69904" y="5388740"/>
            <a:ext cx="1372114" cy="61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6">
                <a:solidFill>
                  <a:srgbClr val="171616"/>
                </a:solidFill>
                <a:latin typeface="Alegreya Sans SC Heavy"/>
              </a:rPr>
              <a:t>#Party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74602" y="6142482"/>
            <a:ext cx="1041197" cy="538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99"/>
              </a:lnSpc>
            </a:pPr>
            <a:r>
              <a:rPr lang="en-US" sz="3357" dirty="0">
                <a:solidFill>
                  <a:srgbClr val="171616"/>
                </a:solidFill>
                <a:latin typeface="Alegreya Sans SC Heavy"/>
              </a:rPr>
              <a:t>#Fun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63616" y="6842531"/>
            <a:ext cx="1740008" cy="607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4"/>
              </a:lnSpc>
            </a:pPr>
            <a:r>
              <a:rPr lang="en-US" sz="3245">
                <a:solidFill>
                  <a:srgbClr val="171616"/>
                </a:solidFill>
                <a:latin typeface="Alegreya Sans SC Heavy"/>
              </a:rPr>
              <a:t>#Concert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52591" y="7790630"/>
            <a:ext cx="849677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dirty="0">
                <a:solidFill>
                  <a:srgbClr val="171616"/>
                </a:solidFill>
                <a:latin typeface="Canva Sans"/>
              </a:rPr>
              <a:t>24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67091" y="7394705"/>
            <a:ext cx="781917" cy="91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171616"/>
                </a:solidFill>
                <a:latin typeface="Canva Sans"/>
              </a:rPr>
              <a:t>38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19053" y="6873297"/>
            <a:ext cx="807396" cy="91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171616"/>
                </a:solidFill>
                <a:latin typeface="Canva Sans"/>
              </a:rPr>
              <a:t>39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12274" y="6328715"/>
            <a:ext cx="807396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dirty="0">
                <a:solidFill>
                  <a:srgbClr val="171616"/>
                </a:solidFill>
                <a:latin typeface="Canva Sans"/>
              </a:rPr>
              <a:t>42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282397" y="5944962"/>
            <a:ext cx="814483" cy="91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171616"/>
                </a:solidFill>
                <a:latin typeface="Canva Sans"/>
              </a:rPr>
              <a:t>59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26256" y="2305983"/>
            <a:ext cx="6114898" cy="214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21">
                <a:solidFill>
                  <a:srgbClr val="171616"/>
                </a:solidFill>
                <a:latin typeface="Canva Sans Bold"/>
              </a:rPr>
              <a:t>Top 5 hashtags that are most frequently used on Instagram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45983"/>
            <a:ext cx="18288000" cy="9914020"/>
          </a:xfrm>
          <a:custGeom>
            <a:avLst/>
            <a:gdLst/>
            <a:ahLst/>
            <a:cxnLst/>
            <a:rect l="l" t="t" r="r" b="b"/>
            <a:pathLst>
              <a:path w="18288000" h="9914020">
                <a:moveTo>
                  <a:pt x="0" y="0"/>
                </a:moveTo>
                <a:lnTo>
                  <a:pt x="18288000" y="0"/>
                </a:lnTo>
                <a:lnTo>
                  <a:pt x="18288000" y="9914020"/>
                </a:lnTo>
                <a:lnTo>
                  <a:pt x="0" y="9914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3834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82173" y="4285583"/>
            <a:ext cx="1074582" cy="1693936"/>
          </a:xfrm>
          <a:custGeom>
            <a:avLst/>
            <a:gdLst/>
            <a:ahLst/>
            <a:cxnLst/>
            <a:rect l="l" t="t" r="r" b="b"/>
            <a:pathLst>
              <a:path w="1074582" h="1693936">
                <a:moveTo>
                  <a:pt x="0" y="0"/>
                </a:moveTo>
                <a:lnTo>
                  <a:pt x="1074582" y="0"/>
                </a:lnTo>
                <a:lnTo>
                  <a:pt x="1074582" y="1693936"/>
                </a:lnTo>
                <a:lnTo>
                  <a:pt x="0" y="1693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02340" y="222047"/>
            <a:ext cx="1041254" cy="955510"/>
          </a:xfrm>
          <a:custGeom>
            <a:avLst/>
            <a:gdLst/>
            <a:ahLst/>
            <a:cxnLst/>
            <a:rect l="l" t="t" r="r" b="b"/>
            <a:pathLst>
              <a:path w="1041254" h="955510">
                <a:moveTo>
                  <a:pt x="0" y="0"/>
                </a:moveTo>
                <a:lnTo>
                  <a:pt x="1041254" y="0"/>
                </a:lnTo>
                <a:lnTo>
                  <a:pt x="1041254" y="955510"/>
                </a:lnTo>
                <a:lnTo>
                  <a:pt x="0" y="9555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41206" y="2305679"/>
            <a:ext cx="4494667" cy="1419225"/>
          </a:xfrm>
          <a:custGeom>
            <a:avLst/>
            <a:gdLst/>
            <a:ahLst/>
            <a:cxnLst/>
            <a:rect l="l" t="t" r="r" b="b"/>
            <a:pathLst>
              <a:path w="4494667" h="1419225">
                <a:moveTo>
                  <a:pt x="0" y="0"/>
                </a:moveTo>
                <a:lnTo>
                  <a:pt x="4494667" y="0"/>
                </a:lnTo>
                <a:lnTo>
                  <a:pt x="4494667" y="1419225"/>
                </a:lnTo>
                <a:lnTo>
                  <a:pt x="0" y="1419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053099" y="2305679"/>
            <a:ext cx="4599032" cy="1447800"/>
          </a:xfrm>
          <a:custGeom>
            <a:avLst/>
            <a:gdLst/>
            <a:ahLst/>
            <a:cxnLst/>
            <a:rect l="l" t="t" r="r" b="b"/>
            <a:pathLst>
              <a:path w="4599032" h="1447800">
                <a:moveTo>
                  <a:pt x="0" y="0"/>
                </a:moveTo>
                <a:lnTo>
                  <a:pt x="4599032" y="0"/>
                </a:lnTo>
                <a:lnTo>
                  <a:pt x="4599032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6192500" cy="123825"/>
          </a:xfrm>
          <a:custGeom>
            <a:avLst/>
            <a:gdLst/>
            <a:ahLst/>
            <a:cxnLst/>
            <a:rect l="l" t="t" r="r" b="b"/>
            <a:pathLst>
              <a:path w="16192500" h="123825">
                <a:moveTo>
                  <a:pt x="0" y="0"/>
                </a:moveTo>
                <a:lnTo>
                  <a:pt x="16192500" y="0"/>
                </a:lnTo>
                <a:lnTo>
                  <a:pt x="16192500" y="123825"/>
                </a:lnTo>
                <a:lnTo>
                  <a:pt x="0" y="1238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1529050" y="3052391"/>
            <a:ext cx="6758950" cy="9525"/>
          </a:xfrm>
          <a:custGeom>
            <a:avLst/>
            <a:gdLst/>
            <a:ahLst/>
            <a:cxnLst/>
            <a:rect l="l" t="t" r="r" b="b"/>
            <a:pathLst>
              <a:path w="6758950" h="9525">
                <a:moveTo>
                  <a:pt x="0" y="0"/>
                </a:moveTo>
                <a:lnTo>
                  <a:pt x="6758950" y="0"/>
                </a:lnTo>
                <a:lnTo>
                  <a:pt x="67589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1529050" y="3730933"/>
            <a:ext cx="6758950" cy="9525"/>
          </a:xfrm>
          <a:custGeom>
            <a:avLst/>
            <a:gdLst/>
            <a:ahLst/>
            <a:cxnLst/>
            <a:rect l="l" t="t" r="r" b="b"/>
            <a:pathLst>
              <a:path w="6758950" h="9525">
                <a:moveTo>
                  <a:pt x="0" y="0"/>
                </a:moveTo>
                <a:lnTo>
                  <a:pt x="6758950" y="0"/>
                </a:lnTo>
                <a:lnTo>
                  <a:pt x="67589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1529050" y="4409484"/>
            <a:ext cx="6758950" cy="9525"/>
          </a:xfrm>
          <a:custGeom>
            <a:avLst/>
            <a:gdLst/>
            <a:ahLst/>
            <a:cxnLst/>
            <a:rect l="l" t="t" r="r" b="b"/>
            <a:pathLst>
              <a:path w="6758950" h="9525">
                <a:moveTo>
                  <a:pt x="0" y="0"/>
                </a:moveTo>
                <a:lnTo>
                  <a:pt x="6758950" y="0"/>
                </a:lnTo>
                <a:lnTo>
                  <a:pt x="67589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6192500" y="10160003"/>
            <a:ext cx="2095500" cy="123825"/>
          </a:xfrm>
          <a:custGeom>
            <a:avLst/>
            <a:gdLst/>
            <a:ahLst/>
            <a:cxnLst/>
            <a:rect l="l" t="t" r="r" b="b"/>
            <a:pathLst>
              <a:path w="2095500" h="123825">
                <a:moveTo>
                  <a:pt x="0" y="0"/>
                </a:moveTo>
                <a:lnTo>
                  <a:pt x="2095500" y="0"/>
                </a:lnTo>
                <a:lnTo>
                  <a:pt x="2095500" y="123825"/>
                </a:lnTo>
                <a:lnTo>
                  <a:pt x="0" y="12382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1465557" y="359931"/>
            <a:ext cx="6885946" cy="1608639"/>
          </a:xfrm>
          <a:custGeom>
            <a:avLst/>
            <a:gdLst/>
            <a:ahLst/>
            <a:cxnLst/>
            <a:rect l="l" t="t" r="r" b="b"/>
            <a:pathLst>
              <a:path w="6885946" h="1608639">
                <a:moveTo>
                  <a:pt x="0" y="0"/>
                </a:moveTo>
                <a:lnTo>
                  <a:pt x="6885946" y="0"/>
                </a:lnTo>
                <a:lnTo>
                  <a:pt x="6885946" y="1608639"/>
                </a:lnTo>
                <a:lnTo>
                  <a:pt x="0" y="160863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312088" y="6732746"/>
            <a:ext cx="16282116" cy="2651336"/>
          </a:xfrm>
          <a:custGeom>
            <a:avLst/>
            <a:gdLst/>
            <a:ahLst/>
            <a:cxnLst/>
            <a:rect l="l" t="t" r="r" b="b"/>
            <a:pathLst>
              <a:path w="15642622" h="2883056">
                <a:moveTo>
                  <a:pt x="0" y="0"/>
                </a:moveTo>
                <a:lnTo>
                  <a:pt x="15642622" y="0"/>
                </a:lnTo>
                <a:lnTo>
                  <a:pt x="15642622" y="2883056"/>
                </a:lnTo>
                <a:lnTo>
                  <a:pt x="0" y="288305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11465557" y="2137086"/>
            <a:ext cx="6885946" cy="756618"/>
          </a:xfrm>
          <a:custGeom>
            <a:avLst/>
            <a:gdLst/>
            <a:ahLst/>
            <a:cxnLst/>
            <a:rect l="l" t="t" r="r" b="b"/>
            <a:pathLst>
              <a:path w="6885946" h="756618">
                <a:moveTo>
                  <a:pt x="0" y="0"/>
                </a:moveTo>
                <a:lnTo>
                  <a:pt x="6885946" y="0"/>
                </a:lnTo>
                <a:lnTo>
                  <a:pt x="6885946" y="756619"/>
                </a:lnTo>
                <a:lnTo>
                  <a:pt x="0" y="75661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914552" y="8425263"/>
            <a:ext cx="2153328" cy="585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63"/>
              </a:lnSpc>
            </a:pPr>
            <a:r>
              <a:rPr lang="en-US" sz="3545" spc="177">
                <a:solidFill>
                  <a:srgbClr val="FFFFFF"/>
                </a:solidFill>
                <a:latin typeface="Aileron"/>
              </a:rPr>
              <a:t>Thursday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44627" y="7058701"/>
            <a:ext cx="1704086" cy="574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504" spc="175" dirty="0">
                <a:solidFill>
                  <a:srgbClr val="FFFFFF"/>
                </a:solidFill>
                <a:latin typeface="Aileron"/>
              </a:rPr>
              <a:t>Sunday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61456" y="8397097"/>
            <a:ext cx="1410462" cy="574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7"/>
              </a:lnSpc>
            </a:pPr>
            <a:r>
              <a:rPr lang="en-US" sz="3505" spc="175">
                <a:solidFill>
                  <a:srgbClr val="FFFFFF"/>
                </a:solidFill>
                <a:latin typeface="Aileron"/>
              </a:rPr>
              <a:t>Friday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70377" y="7018468"/>
            <a:ext cx="1902245" cy="563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450" spc="172">
                <a:solidFill>
                  <a:srgbClr val="FFFFFF"/>
                </a:solidFill>
                <a:latin typeface="Aileron"/>
              </a:rPr>
              <a:t>Tuesday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12539" y="8396992"/>
            <a:ext cx="1838595" cy="575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4"/>
              </a:lnSpc>
            </a:pPr>
            <a:r>
              <a:rPr lang="en-US" sz="3517" spc="175">
                <a:solidFill>
                  <a:srgbClr val="FFFFFF"/>
                </a:solidFill>
                <a:latin typeface="Aileron"/>
              </a:rPr>
              <a:t>Monday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489354" y="8396916"/>
            <a:ext cx="2036645" cy="575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47"/>
              </a:lnSpc>
            </a:pPr>
            <a:r>
              <a:rPr lang="en-US" sz="3533" spc="176">
                <a:solidFill>
                  <a:srgbClr val="FFFFFF"/>
                </a:solidFill>
                <a:latin typeface="Aileron"/>
              </a:rPr>
              <a:t>Saturday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75056" y="6958374"/>
            <a:ext cx="511751" cy="52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159">
                <a:solidFill>
                  <a:srgbClr val="FFFFFF"/>
                </a:solidFill>
                <a:latin typeface="Aileron"/>
              </a:rPr>
              <a:t>16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61400" y="8603827"/>
            <a:ext cx="511751" cy="52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159" dirty="0">
                <a:solidFill>
                  <a:srgbClr val="FFFFFF"/>
                </a:solidFill>
                <a:latin typeface="Aileron"/>
              </a:rPr>
              <a:t>16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54308" y="6958374"/>
            <a:ext cx="511751" cy="52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159" dirty="0">
                <a:solidFill>
                  <a:srgbClr val="FFFFFF"/>
                </a:solidFill>
                <a:latin typeface="Aileron"/>
              </a:rPr>
              <a:t>15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20089" y="8708143"/>
            <a:ext cx="511751" cy="52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159" dirty="0">
                <a:solidFill>
                  <a:srgbClr val="FFFFFF"/>
                </a:solidFill>
                <a:latin typeface="Aileron"/>
              </a:rPr>
              <a:t>14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40784" y="6943222"/>
            <a:ext cx="511751" cy="52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159" dirty="0">
                <a:solidFill>
                  <a:srgbClr val="FFFFFF"/>
                </a:solidFill>
                <a:latin typeface="Aileron"/>
              </a:rPr>
              <a:t>14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153392" y="8606861"/>
            <a:ext cx="511751" cy="52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159" dirty="0">
                <a:solidFill>
                  <a:srgbClr val="FFFFFF"/>
                </a:solidFill>
                <a:latin typeface="Aileron"/>
              </a:rPr>
              <a:t>13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720036" y="6924157"/>
            <a:ext cx="511751" cy="52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159" dirty="0">
                <a:solidFill>
                  <a:srgbClr val="FFFFFF"/>
                </a:solidFill>
                <a:latin typeface="Aileron"/>
              </a:rPr>
              <a:t>12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41330" y="1342911"/>
            <a:ext cx="9302010" cy="51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2"/>
              </a:lnSpc>
            </a:pPr>
            <a:r>
              <a:rPr lang="en-US" sz="2937" spc="146">
                <a:solidFill>
                  <a:srgbClr val="FFFFFF"/>
                </a:solidFill>
                <a:latin typeface="Aileron"/>
              </a:rPr>
              <a:t>Registrants are most active on this day of the week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166481" y="1248621"/>
            <a:ext cx="407337" cy="329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51"/>
              </a:lnSpc>
            </a:pPr>
            <a:r>
              <a:rPr lang="en-US" sz="2143">
                <a:solidFill>
                  <a:srgbClr val="FFFFFF"/>
                </a:solidFill>
                <a:latin typeface="Canva Sans"/>
              </a:rPr>
              <a:t>20 15 10 5 0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03119" y="2359657"/>
            <a:ext cx="2014157" cy="503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Open Sans Bold"/>
              </a:rPr>
              <a:t>Thursday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75514" y="7103478"/>
            <a:ext cx="2335762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82"/>
              </a:lnSpc>
            </a:pPr>
            <a:r>
              <a:rPr lang="en-US" sz="3059" spc="152">
                <a:solidFill>
                  <a:srgbClr val="FFFFFF"/>
                </a:solidFill>
                <a:latin typeface="Aileron"/>
              </a:rPr>
              <a:t>Wednesday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45070" y="333813"/>
            <a:ext cx="6978493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92"/>
              </a:lnSpc>
            </a:pPr>
            <a:r>
              <a:rPr lang="en-US" sz="4566" spc="136" dirty="0">
                <a:solidFill>
                  <a:srgbClr val="37C9EF"/>
                </a:solidFill>
                <a:latin typeface="Aileron Heavy"/>
              </a:rPr>
              <a:t>Launch AD campaign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035989" y="2867330"/>
            <a:ext cx="506016" cy="60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6"/>
              </a:lnSpc>
            </a:pPr>
            <a:r>
              <a:rPr lang="en-US" sz="3490" dirty="0">
                <a:solidFill>
                  <a:srgbClr val="FFFFFF"/>
                </a:solidFill>
                <a:latin typeface="Open Sans Bold"/>
              </a:rPr>
              <a:t>16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524874" y="2330129"/>
            <a:ext cx="1772474" cy="538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Open Sans Bold"/>
              </a:rPr>
              <a:t>Sunday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003857" y="2880131"/>
            <a:ext cx="517560" cy="61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7"/>
              </a:lnSpc>
            </a:pPr>
            <a:r>
              <a:rPr lang="en-US" sz="3569">
                <a:solidFill>
                  <a:srgbClr val="FFFFFF"/>
                </a:solidFill>
                <a:latin typeface="Open Sans Bold"/>
              </a:rPr>
              <a:t>16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295954" y="4575334"/>
            <a:ext cx="7689104" cy="104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4"/>
              </a:lnSpc>
            </a:pPr>
            <a:r>
              <a:rPr lang="en-US" sz="2809" spc="140">
                <a:solidFill>
                  <a:srgbClr val="FFFFFF"/>
                </a:solidFill>
                <a:latin typeface="Aileron"/>
              </a:rPr>
              <a:t>The best time to schedule an advertisement campaign is on Thursday and Sunday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038203" y="2432475"/>
            <a:ext cx="97482" cy="203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916736" y="2432475"/>
            <a:ext cx="97482" cy="203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900043" y="2531316"/>
            <a:ext cx="97482" cy="203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883351" y="2531316"/>
            <a:ext cx="97482" cy="203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5882308" y="2624899"/>
            <a:ext cx="97482" cy="203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6856090" y="2711586"/>
            <a:ext cx="97482" cy="203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7829873" y="2841850"/>
            <a:ext cx="97482" cy="203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</p:txBody>
      </p:sp>
      <p:sp>
        <p:nvSpPr>
          <p:cNvPr id="44" name="TextBox 44"/>
          <p:cNvSpPr txBox="1"/>
          <p:nvPr/>
        </p:nvSpPr>
        <p:spPr>
          <a:xfrm rot="-2953888">
            <a:off x="12152306" y="4889008"/>
            <a:ext cx="1113700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"/>
              </a:rPr>
              <a:t>Sunday</a:t>
            </a:r>
          </a:p>
        </p:txBody>
      </p:sp>
      <p:sp>
        <p:nvSpPr>
          <p:cNvPr id="45" name="TextBox 45"/>
          <p:cNvSpPr txBox="1"/>
          <p:nvPr/>
        </p:nvSpPr>
        <p:spPr>
          <a:xfrm rot="-2953888">
            <a:off x="10993864" y="5022640"/>
            <a:ext cx="1466592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"/>
              </a:rPr>
              <a:t>Thursday</a:t>
            </a:r>
          </a:p>
        </p:txBody>
      </p:sp>
      <p:sp>
        <p:nvSpPr>
          <p:cNvPr id="46" name="TextBox 46"/>
          <p:cNvSpPr txBox="1"/>
          <p:nvPr/>
        </p:nvSpPr>
        <p:spPr>
          <a:xfrm rot="-2953888">
            <a:off x="13770481" y="5109954"/>
            <a:ext cx="1450036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"/>
              </a:rPr>
              <a:t>Tuesday</a:t>
            </a:r>
          </a:p>
        </p:txBody>
      </p:sp>
      <p:sp>
        <p:nvSpPr>
          <p:cNvPr id="47" name="TextBox 47"/>
          <p:cNvSpPr txBox="1"/>
          <p:nvPr/>
        </p:nvSpPr>
        <p:spPr>
          <a:xfrm rot="-2953888">
            <a:off x="14829289" y="5086539"/>
            <a:ext cx="1388203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"/>
              </a:rPr>
              <a:t>Monday</a:t>
            </a:r>
          </a:p>
        </p:txBody>
      </p:sp>
      <p:sp>
        <p:nvSpPr>
          <p:cNvPr id="48" name="TextBox 48"/>
          <p:cNvSpPr txBox="1"/>
          <p:nvPr/>
        </p:nvSpPr>
        <p:spPr>
          <a:xfrm rot="-2953888">
            <a:off x="15580285" y="5306009"/>
            <a:ext cx="1738851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"/>
              </a:rPr>
              <a:t>Wednesday</a:t>
            </a:r>
          </a:p>
        </p:txBody>
      </p:sp>
      <p:sp>
        <p:nvSpPr>
          <p:cNvPr id="49" name="TextBox 49"/>
          <p:cNvSpPr txBox="1"/>
          <p:nvPr/>
        </p:nvSpPr>
        <p:spPr>
          <a:xfrm rot="-2953888">
            <a:off x="16741884" y="5253439"/>
            <a:ext cx="1600026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"/>
              </a:rPr>
              <a:t>Saturday</a:t>
            </a:r>
          </a:p>
        </p:txBody>
      </p:sp>
      <p:sp>
        <p:nvSpPr>
          <p:cNvPr id="50" name="TextBox 50"/>
          <p:cNvSpPr txBox="1"/>
          <p:nvPr/>
        </p:nvSpPr>
        <p:spPr>
          <a:xfrm rot="-2953888">
            <a:off x="13144808" y="4982591"/>
            <a:ext cx="1113700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"/>
              </a:rPr>
              <a:t>Friday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15856" y="0"/>
            <a:ext cx="2943225" cy="2927042"/>
          </a:xfrm>
          <a:custGeom>
            <a:avLst/>
            <a:gdLst/>
            <a:ahLst/>
            <a:cxnLst/>
            <a:rect l="l" t="t" r="r" b="b"/>
            <a:pathLst>
              <a:path w="2943225" h="2927042">
                <a:moveTo>
                  <a:pt x="0" y="0"/>
                </a:moveTo>
                <a:lnTo>
                  <a:pt x="2943225" y="0"/>
                </a:lnTo>
                <a:lnTo>
                  <a:pt x="2943225" y="2927042"/>
                </a:lnTo>
                <a:lnTo>
                  <a:pt x="0" y="2927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0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16791" y="715356"/>
            <a:ext cx="3983936" cy="8142951"/>
          </a:xfrm>
          <a:custGeom>
            <a:avLst/>
            <a:gdLst/>
            <a:ahLst/>
            <a:cxnLst/>
            <a:rect l="l" t="t" r="r" b="b"/>
            <a:pathLst>
              <a:path w="3983936" h="8142951">
                <a:moveTo>
                  <a:pt x="0" y="0"/>
                </a:moveTo>
                <a:lnTo>
                  <a:pt x="3983936" y="0"/>
                </a:lnTo>
                <a:lnTo>
                  <a:pt x="3983936" y="8142951"/>
                </a:lnTo>
                <a:lnTo>
                  <a:pt x="0" y="8142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26560" y="923039"/>
            <a:ext cx="3572494" cy="7741710"/>
            <a:chOff x="0" y="0"/>
            <a:chExt cx="4763326" cy="103222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65929" cy="10322178"/>
            </a:xfrm>
            <a:custGeom>
              <a:avLst/>
              <a:gdLst/>
              <a:ahLst/>
              <a:cxnLst/>
              <a:rect l="l" t="t" r="r" b="b"/>
              <a:pathLst>
                <a:path w="4765929" h="10322178">
                  <a:moveTo>
                    <a:pt x="443484" y="0"/>
                  </a:moveTo>
                  <a:cubicBezTo>
                    <a:pt x="198882" y="0"/>
                    <a:pt x="0" y="198882"/>
                    <a:pt x="0" y="443484"/>
                  </a:cubicBezTo>
                  <a:lnTo>
                    <a:pt x="0" y="9878695"/>
                  </a:lnTo>
                  <a:cubicBezTo>
                    <a:pt x="0" y="10123170"/>
                    <a:pt x="198628" y="10321925"/>
                    <a:pt x="443103" y="10322178"/>
                  </a:cubicBezTo>
                  <a:lnTo>
                    <a:pt x="4320286" y="10322178"/>
                  </a:lnTo>
                  <a:cubicBezTo>
                    <a:pt x="4564634" y="10321924"/>
                    <a:pt x="4763389" y="10123043"/>
                    <a:pt x="4763389" y="9878695"/>
                  </a:cubicBezTo>
                  <a:lnTo>
                    <a:pt x="4763389" y="443484"/>
                  </a:lnTo>
                  <a:cubicBezTo>
                    <a:pt x="4765929" y="199263"/>
                    <a:pt x="4567555" y="508"/>
                    <a:pt x="4320794" y="0"/>
                  </a:cubicBezTo>
                  <a:lnTo>
                    <a:pt x="3744468" y="0"/>
                  </a:lnTo>
                  <a:lnTo>
                    <a:pt x="3744468" y="120904"/>
                  </a:lnTo>
                  <a:cubicBezTo>
                    <a:pt x="3744468" y="257937"/>
                    <a:pt x="3631565" y="370840"/>
                    <a:pt x="3494532" y="370840"/>
                  </a:cubicBezTo>
                  <a:lnTo>
                    <a:pt x="1274191" y="370840"/>
                  </a:lnTo>
                  <a:cubicBezTo>
                    <a:pt x="1137158" y="370840"/>
                    <a:pt x="1024255" y="257937"/>
                    <a:pt x="1024255" y="120904"/>
                  </a:cubicBezTo>
                  <a:lnTo>
                    <a:pt x="1024255" y="0"/>
                  </a:lnTo>
                  <a:close/>
                </a:path>
              </a:pathLst>
            </a:custGeom>
            <a:blipFill>
              <a:blip r:embed="rId5"/>
              <a:stretch>
                <a:fillRect l="-56073" r="-13285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468744" y="611562"/>
            <a:ext cx="4280040" cy="8350548"/>
          </a:xfrm>
          <a:custGeom>
            <a:avLst/>
            <a:gdLst/>
            <a:ahLst/>
            <a:cxnLst/>
            <a:rect l="l" t="t" r="r" b="b"/>
            <a:pathLst>
              <a:path w="4280040" h="8350548">
                <a:moveTo>
                  <a:pt x="0" y="0"/>
                </a:moveTo>
                <a:lnTo>
                  <a:pt x="4280040" y="0"/>
                </a:lnTo>
                <a:lnTo>
                  <a:pt x="4280040" y="8350549"/>
                </a:lnTo>
                <a:lnTo>
                  <a:pt x="0" y="8350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5880354" y="7386466"/>
            <a:ext cx="4007768" cy="2106787"/>
          </a:xfrm>
          <a:custGeom>
            <a:avLst/>
            <a:gdLst/>
            <a:ahLst/>
            <a:cxnLst/>
            <a:rect l="l" t="t" r="r" b="b"/>
            <a:pathLst>
              <a:path w="4007768" h="2106787">
                <a:moveTo>
                  <a:pt x="0" y="0"/>
                </a:moveTo>
                <a:lnTo>
                  <a:pt x="4007768" y="0"/>
                </a:lnTo>
                <a:lnTo>
                  <a:pt x="4007768" y="2106787"/>
                </a:lnTo>
                <a:lnTo>
                  <a:pt x="0" y="21067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4443510" y="5325704"/>
            <a:ext cx="3907984" cy="3998490"/>
          </a:xfrm>
          <a:custGeom>
            <a:avLst/>
            <a:gdLst/>
            <a:ahLst/>
            <a:cxnLst/>
            <a:rect l="l" t="t" r="r" b="b"/>
            <a:pathLst>
              <a:path w="3907984" h="3998490">
                <a:moveTo>
                  <a:pt x="0" y="0"/>
                </a:moveTo>
                <a:lnTo>
                  <a:pt x="3907984" y="0"/>
                </a:lnTo>
                <a:lnTo>
                  <a:pt x="3907984" y="3998490"/>
                </a:lnTo>
                <a:lnTo>
                  <a:pt x="0" y="3998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5220967" y="350215"/>
            <a:ext cx="7189137" cy="286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48"/>
              </a:lnSpc>
            </a:pPr>
            <a:r>
              <a:rPr lang="en-US" sz="8707">
                <a:solidFill>
                  <a:srgbClr val="FFFFFF"/>
                </a:solidFill>
                <a:latin typeface="Poppins Medium"/>
              </a:rPr>
              <a:t>User Engagement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24643" y="8316801"/>
            <a:ext cx="1519209" cy="108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1"/>
              </a:lnSpc>
            </a:pPr>
            <a:r>
              <a:rPr lang="en-US" sz="6158">
                <a:solidFill>
                  <a:srgbClr val="FFFFFF"/>
                </a:solidFill>
                <a:latin typeface="Canva Sans"/>
              </a:rPr>
              <a:t>74%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6563" y="8567128"/>
            <a:ext cx="3156585" cy="667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3439">
                <a:solidFill>
                  <a:srgbClr val="FFFFFF"/>
                </a:solidFill>
                <a:latin typeface="Poppins Semi-Bold"/>
              </a:rPr>
              <a:t>257/74 = 3.47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84790" y="3506157"/>
            <a:ext cx="10235744" cy="329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0"/>
              </a:lnSpc>
              <a:spcBef>
                <a:spcPct val="0"/>
              </a:spcBef>
            </a:pPr>
            <a:r>
              <a:rPr lang="en-US" sz="2436" u="sng">
                <a:solidFill>
                  <a:srgbClr val="FFFFFF"/>
                </a:solidFill>
                <a:latin typeface="Canva Sans Bold"/>
              </a:rPr>
              <a:t>Based on the results, there are -</a:t>
            </a:r>
          </a:p>
          <a:p>
            <a:pPr>
              <a:lnSpc>
                <a:spcPts val="3410"/>
              </a:lnSpc>
              <a:spcBef>
                <a:spcPct val="0"/>
              </a:spcBef>
            </a:pPr>
            <a:endParaRPr lang="en-US" sz="2436" u="sng">
              <a:solidFill>
                <a:srgbClr val="FFFFFF"/>
              </a:solidFill>
              <a:latin typeface="Canva Sans Bold"/>
            </a:endParaRPr>
          </a:p>
          <a:p>
            <a:pPr marL="504395" lvl="1" indent="-252197">
              <a:lnSpc>
                <a:spcPts val="3270"/>
              </a:lnSpc>
              <a:buFont typeface="Arial"/>
              <a:buChar char="•"/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74 Active users who have posted at least once.</a:t>
            </a:r>
          </a:p>
          <a:p>
            <a:pPr marL="504395" lvl="1" indent="-252197">
              <a:lnSpc>
                <a:spcPts val="3270"/>
              </a:lnSpc>
              <a:buFont typeface="Arial"/>
              <a:buChar char="•"/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100 Total users (as per the data)</a:t>
            </a:r>
          </a:p>
          <a:p>
            <a:pPr marL="504395" lvl="1" indent="-252197">
              <a:lnSpc>
                <a:spcPts val="3270"/>
              </a:lnSpc>
              <a:buFont typeface="Arial"/>
              <a:buChar char="•"/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257 Total posts made.</a:t>
            </a:r>
          </a:p>
          <a:p>
            <a:pPr marL="504395" lvl="1" indent="-252197">
              <a:lnSpc>
                <a:spcPts val="3270"/>
              </a:lnSpc>
              <a:buFont typeface="Arial"/>
              <a:buChar char="•"/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Total Photos/Total users = 257/100 = 2.57</a:t>
            </a:r>
          </a:p>
          <a:p>
            <a:pPr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       so the average will be 257/74 = 3.47</a:t>
            </a:r>
          </a:p>
          <a:p>
            <a:pPr marL="504395" lvl="1" indent="-252197">
              <a:lnSpc>
                <a:spcPts val="3270"/>
              </a:lnSpc>
              <a:buFont typeface="Arial"/>
              <a:buChar char="•"/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Based on the data we can say that an average user posts 3-4 times.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122187" y="0"/>
            <a:ext cx="10165813" cy="10287000"/>
            <a:chOff x="0" y="0"/>
            <a:chExt cx="13554418" cy="13716000"/>
          </a:xfrm>
        </p:grpSpPr>
        <p:sp>
          <p:nvSpPr>
            <p:cNvPr id="3" name="Freeform 3"/>
            <p:cNvSpPr/>
            <p:nvPr/>
          </p:nvSpPr>
          <p:spPr>
            <a:xfrm>
              <a:off x="-147956" y="0"/>
              <a:ext cx="13702411" cy="13715873"/>
            </a:xfrm>
            <a:custGeom>
              <a:avLst/>
              <a:gdLst/>
              <a:ahLst/>
              <a:cxnLst/>
              <a:rect l="l" t="t" r="r" b="b"/>
              <a:pathLst>
                <a:path w="13702411" h="13715873">
                  <a:moveTo>
                    <a:pt x="12090274" y="0"/>
                  </a:moveTo>
                  <a:cubicBezTo>
                    <a:pt x="11800968" y="102235"/>
                    <a:pt x="11534014" y="233553"/>
                    <a:pt x="11309224" y="384556"/>
                  </a:cubicBezTo>
                  <a:cubicBezTo>
                    <a:pt x="11142473" y="496824"/>
                    <a:pt x="10959467" y="537591"/>
                    <a:pt x="10766807" y="537591"/>
                  </a:cubicBezTo>
                  <a:cubicBezTo>
                    <a:pt x="10253854" y="537591"/>
                    <a:pt x="9672575" y="248285"/>
                    <a:pt x="9147176" y="248285"/>
                  </a:cubicBezTo>
                  <a:cubicBezTo>
                    <a:pt x="9075294" y="248285"/>
                    <a:pt x="9004428" y="253746"/>
                    <a:pt x="8935086" y="265938"/>
                  </a:cubicBezTo>
                  <a:cubicBezTo>
                    <a:pt x="7943216" y="445897"/>
                    <a:pt x="7267449" y="1139317"/>
                    <a:pt x="6982206" y="2087245"/>
                  </a:cubicBezTo>
                  <a:cubicBezTo>
                    <a:pt x="6688201" y="3061462"/>
                    <a:pt x="7188454" y="4400042"/>
                    <a:pt x="6613525" y="5225034"/>
                  </a:cubicBezTo>
                  <a:cubicBezTo>
                    <a:pt x="6196584" y="5826252"/>
                    <a:pt x="5507609" y="5830697"/>
                    <a:pt x="4880102" y="6054471"/>
                  </a:cubicBezTo>
                  <a:cubicBezTo>
                    <a:pt x="4208653" y="6291453"/>
                    <a:pt x="3581146" y="6668897"/>
                    <a:pt x="3124708" y="7230618"/>
                  </a:cubicBezTo>
                  <a:cubicBezTo>
                    <a:pt x="2813177" y="7616825"/>
                    <a:pt x="2874518" y="8143494"/>
                    <a:pt x="2479548" y="8455025"/>
                  </a:cubicBezTo>
                  <a:cubicBezTo>
                    <a:pt x="1838833" y="8964041"/>
                    <a:pt x="1013714" y="9043035"/>
                    <a:pt x="535432" y="9753981"/>
                  </a:cubicBezTo>
                  <a:cubicBezTo>
                    <a:pt x="39497" y="10499979"/>
                    <a:pt x="0" y="11483087"/>
                    <a:pt x="530987" y="12216003"/>
                  </a:cubicBezTo>
                  <a:cubicBezTo>
                    <a:pt x="1011428" y="12878054"/>
                    <a:pt x="1814703" y="13207492"/>
                    <a:pt x="2457450" y="13715873"/>
                  </a:cubicBezTo>
                  <a:lnTo>
                    <a:pt x="13702411" y="13715873"/>
                  </a:lnTo>
                  <a:lnTo>
                    <a:pt x="13702411" y="0"/>
                  </a:lnTo>
                  <a:close/>
                </a:path>
              </a:pathLst>
            </a:custGeom>
            <a:blipFill>
              <a:blip r:embed="rId2"/>
              <a:stretch>
                <a:fillRect l="-19609" t="-1683" r="-53608" b="-2662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0" y="9396527"/>
            <a:ext cx="148742" cy="49187"/>
          </a:xfrm>
          <a:custGeom>
            <a:avLst/>
            <a:gdLst/>
            <a:ahLst/>
            <a:cxnLst/>
            <a:rect l="l" t="t" r="r" b="b"/>
            <a:pathLst>
              <a:path w="148742" h="49187">
                <a:moveTo>
                  <a:pt x="0" y="0"/>
                </a:moveTo>
                <a:lnTo>
                  <a:pt x="148742" y="0"/>
                </a:lnTo>
                <a:lnTo>
                  <a:pt x="148742" y="49187"/>
                </a:lnTo>
                <a:lnTo>
                  <a:pt x="0" y="49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0" y="281492"/>
            <a:ext cx="2379097" cy="1018689"/>
          </a:xfrm>
          <a:custGeom>
            <a:avLst/>
            <a:gdLst/>
            <a:ahLst/>
            <a:cxnLst/>
            <a:rect l="l" t="t" r="r" b="b"/>
            <a:pathLst>
              <a:path w="2379097" h="1018689">
                <a:moveTo>
                  <a:pt x="0" y="0"/>
                </a:moveTo>
                <a:lnTo>
                  <a:pt x="2379097" y="0"/>
                </a:lnTo>
                <a:lnTo>
                  <a:pt x="2379097" y="1018690"/>
                </a:lnTo>
                <a:lnTo>
                  <a:pt x="0" y="1018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9421" y="8513178"/>
            <a:ext cx="1575416" cy="1837325"/>
          </a:xfrm>
          <a:custGeom>
            <a:avLst/>
            <a:gdLst/>
            <a:ahLst/>
            <a:cxnLst/>
            <a:rect l="l" t="t" r="r" b="b"/>
            <a:pathLst>
              <a:path w="1575416" h="1837325">
                <a:moveTo>
                  <a:pt x="0" y="0"/>
                </a:moveTo>
                <a:lnTo>
                  <a:pt x="1575416" y="0"/>
                </a:lnTo>
                <a:lnTo>
                  <a:pt x="1575416" y="1837325"/>
                </a:lnTo>
                <a:lnTo>
                  <a:pt x="0" y="18373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389707" y="6309789"/>
            <a:ext cx="114205" cy="114205"/>
          </a:xfrm>
          <a:custGeom>
            <a:avLst/>
            <a:gdLst/>
            <a:ahLst/>
            <a:cxnLst/>
            <a:rect l="l" t="t" r="r" b="b"/>
            <a:pathLst>
              <a:path w="114205" h="114205">
                <a:moveTo>
                  <a:pt x="0" y="0"/>
                </a:moveTo>
                <a:lnTo>
                  <a:pt x="114205" y="0"/>
                </a:lnTo>
                <a:lnTo>
                  <a:pt x="114205" y="114204"/>
                </a:lnTo>
                <a:lnTo>
                  <a:pt x="0" y="114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389707" y="6753911"/>
            <a:ext cx="114205" cy="114205"/>
          </a:xfrm>
          <a:custGeom>
            <a:avLst/>
            <a:gdLst/>
            <a:ahLst/>
            <a:cxnLst/>
            <a:rect l="l" t="t" r="r" b="b"/>
            <a:pathLst>
              <a:path w="114205" h="114205">
                <a:moveTo>
                  <a:pt x="0" y="0"/>
                </a:moveTo>
                <a:lnTo>
                  <a:pt x="114205" y="0"/>
                </a:lnTo>
                <a:lnTo>
                  <a:pt x="114205" y="114205"/>
                </a:lnTo>
                <a:lnTo>
                  <a:pt x="0" y="1142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389707" y="7198043"/>
            <a:ext cx="114205" cy="114205"/>
          </a:xfrm>
          <a:custGeom>
            <a:avLst/>
            <a:gdLst/>
            <a:ahLst/>
            <a:cxnLst/>
            <a:rect l="l" t="t" r="r" b="b"/>
            <a:pathLst>
              <a:path w="114205" h="114205">
                <a:moveTo>
                  <a:pt x="0" y="0"/>
                </a:moveTo>
                <a:lnTo>
                  <a:pt x="114205" y="0"/>
                </a:lnTo>
                <a:lnTo>
                  <a:pt x="114205" y="114204"/>
                </a:lnTo>
                <a:lnTo>
                  <a:pt x="0" y="114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389707" y="7642165"/>
            <a:ext cx="114205" cy="114205"/>
          </a:xfrm>
          <a:custGeom>
            <a:avLst/>
            <a:gdLst/>
            <a:ahLst/>
            <a:cxnLst/>
            <a:rect l="l" t="t" r="r" b="b"/>
            <a:pathLst>
              <a:path w="114205" h="114205">
                <a:moveTo>
                  <a:pt x="0" y="0"/>
                </a:moveTo>
                <a:lnTo>
                  <a:pt x="114205" y="0"/>
                </a:lnTo>
                <a:lnTo>
                  <a:pt x="114205" y="114204"/>
                </a:lnTo>
                <a:lnTo>
                  <a:pt x="0" y="114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2618880" y="6290739"/>
            <a:ext cx="114205" cy="114205"/>
          </a:xfrm>
          <a:custGeom>
            <a:avLst/>
            <a:gdLst/>
            <a:ahLst/>
            <a:cxnLst/>
            <a:rect l="l" t="t" r="r" b="b"/>
            <a:pathLst>
              <a:path w="114205" h="114205">
                <a:moveTo>
                  <a:pt x="0" y="0"/>
                </a:moveTo>
                <a:lnTo>
                  <a:pt x="114204" y="0"/>
                </a:lnTo>
                <a:lnTo>
                  <a:pt x="114204" y="114204"/>
                </a:lnTo>
                <a:lnTo>
                  <a:pt x="0" y="114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2618880" y="6734861"/>
            <a:ext cx="114205" cy="114205"/>
          </a:xfrm>
          <a:custGeom>
            <a:avLst/>
            <a:gdLst/>
            <a:ahLst/>
            <a:cxnLst/>
            <a:rect l="l" t="t" r="r" b="b"/>
            <a:pathLst>
              <a:path w="114205" h="114205">
                <a:moveTo>
                  <a:pt x="0" y="0"/>
                </a:moveTo>
                <a:lnTo>
                  <a:pt x="114204" y="0"/>
                </a:lnTo>
                <a:lnTo>
                  <a:pt x="114204" y="114205"/>
                </a:lnTo>
                <a:lnTo>
                  <a:pt x="0" y="1142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2618880" y="7178993"/>
            <a:ext cx="114205" cy="114205"/>
          </a:xfrm>
          <a:custGeom>
            <a:avLst/>
            <a:gdLst/>
            <a:ahLst/>
            <a:cxnLst/>
            <a:rect l="l" t="t" r="r" b="b"/>
            <a:pathLst>
              <a:path w="114205" h="114205">
                <a:moveTo>
                  <a:pt x="0" y="0"/>
                </a:moveTo>
                <a:lnTo>
                  <a:pt x="114204" y="0"/>
                </a:lnTo>
                <a:lnTo>
                  <a:pt x="114204" y="114204"/>
                </a:lnTo>
                <a:lnTo>
                  <a:pt x="0" y="114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2618880" y="7623115"/>
            <a:ext cx="114205" cy="114205"/>
          </a:xfrm>
          <a:custGeom>
            <a:avLst/>
            <a:gdLst/>
            <a:ahLst/>
            <a:cxnLst/>
            <a:rect l="l" t="t" r="r" b="b"/>
            <a:pathLst>
              <a:path w="114205" h="114205">
                <a:moveTo>
                  <a:pt x="0" y="0"/>
                </a:moveTo>
                <a:lnTo>
                  <a:pt x="114204" y="0"/>
                </a:lnTo>
                <a:lnTo>
                  <a:pt x="114204" y="114204"/>
                </a:lnTo>
                <a:lnTo>
                  <a:pt x="0" y="114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2748734" y="507397"/>
            <a:ext cx="1558176" cy="854916"/>
          </a:xfrm>
          <a:custGeom>
            <a:avLst/>
            <a:gdLst/>
            <a:ahLst/>
            <a:cxnLst/>
            <a:rect l="l" t="t" r="r" b="b"/>
            <a:pathLst>
              <a:path w="1558176" h="854916">
                <a:moveTo>
                  <a:pt x="0" y="0"/>
                </a:moveTo>
                <a:lnTo>
                  <a:pt x="1558176" y="0"/>
                </a:lnTo>
                <a:lnTo>
                  <a:pt x="1558176" y="854916"/>
                </a:lnTo>
                <a:lnTo>
                  <a:pt x="0" y="85491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3899078" y="628453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3899078" y="672268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3899078" y="716083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3899078" y="759898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5052050" y="628453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>
            <a:off x="5525257" y="9445714"/>
            <a:ext cx="2223526" cy="805786"/>
          </a:xfrm>
          <a:custGeom>
            <a:avLst/>
            <a:gdLst/>
            <a:ahLst/>
            <a:cxnLst/>
            <a:rect l="l" t="t" r="r" b="b"/>
            <a:pathLst>
              <a:path w="2223526" h="805786">
                <a:moveTo>
                  <a:pt x="0" y="0"/>
                </a:moveTo>
                <a:lnTo>
                  <a:pt x="2223526" y="0"/>
                </a:lnTo>
                <a:lnTo>
                  <a:pt x="2223526" y="805786"/>
                </a:lnTo>
                <a:lnTo>
                  <a:pt x="0" y="80578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>
            <a:off x="5922912" y="565147"/>
            <a:ext cx="847725" cy="847725"/>
          </a:xfrm>
          <a:custGeom>
            <a:avLst/>
            <a:gdLst/>
            <a:ahLst/>
            <a:cxnLst/>
            <a:rect l="l" t="t" r="r" b="b"/>
            <a:pathLst>
              <a:path w="847725" h="847725">
                <a:moveTo>
                  <a:pt x="0" y="0"/>
                </a:moveTo>
                <a:lnTo>
                  <a:pt x="847725" y="0"/>
                </a:lnTo>
                <a:lnTo>
                  <a:pt x="847725" y="847725"/>
                </a:lnTo>
                <a:lnTo>
                  <a:pt x="0" y="84772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184871" y="3329540"/>
            <a:ext cx="11073584" cy="1218105"/>
          </a:xfrm>
          <a:custGeom>
            <a:avLst/>
            <a:gdLst/>
            <a:ahLst/>
            <a:cxnLst/>
            <a:rect l="l" t="t" r="r" b="b"/>
            <a:pathLst>
              <a:path w="11073584" h="1218105">
                <a:moveTo>
                  <a:pt x="0" y="0"/>
                </a:moveTo>
                <a:lnTo>
                  <a:pt x="11073584" y="0"/>
                </a:lnTo>
                <a:lnTo>
                  <a:pt x="11073584" y="1218105"/>
                </a:lnTo>
                <a:lnTo>
                  <a:pt x="0" y="1218105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>
            <a:off x="9503493" y="195605"/>
            <a:ext cx="1495425" cy="1570711"/>
          </a:xfrm>
          <a:custGeom>
            <a:avLst/>
            <a:gdLst/>
            <a:ahLst/>
            <a:cxnLst/>
            <a:rect l="l" t="t" r="r" b="b"/>
            <a:pathLst>
              <a:path w="1495425" h="1570711">
                <a:moveTo>
                  <a:pt x="0" y="0"/>
                </a:moveTo>
                <a:lnTo>
                  <a:pt x="1495425" y="0"/>
                </a:lnTo>
                <a:lnTo>
                  <a:pt x="1495425" y="1570711"/>
                </a:lnTo>
                <a:lnTo>
                  <a:pt x="0" y="1570711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TextBox 25"/>
          <p:cNvSpPr txBox="1"/>
          <p:nvPr/>
        </p:nvSpPr>
        <p:spPr>
          <a:xfrm>
            <a:off x="687980" y="1690907"/>
            <a:ext cx="10894419" cy="1363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51"/>
              </a:lnSpc>
            </a:pPr>
            <a:r>
              <a:rPr lang="en-US" sz="8037" dirty="0">
                <a:solidFill>
                  <a:srgbClr val="050A30"/>
                </a:solidFill>
                <a:latin typeface="Agrandir Narrow Bold"/>
              </a:rPr>
              <a:t>Bots &amp; Fake Accounts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9693" y="3240738"/>
            <a:ext cx="10728188" cy="1268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38">
                <a:solidFill>
                  <a:srgbClr val="F4F6FC"/>
                </a:solidFill>
                <a:latin typeface="Agrandir Narrow Bold"/>
              </a:rPr>
              <a:t>The users who have liked every single photo on the site will be considered as bots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30439" y="9425235"/>
            <a:ext cx="4176027" cy="64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3"/>
              </a:lnSpc>
            </a:pPr>
            <a:r>
              <a:rPr lang="en-US" sz="3752">
                <a:solidFill>
                  <a:srgbClr val="5271FF"/>
                </a:solidFill>
                <a:latin typeface="Open Sans Bold"/>
              </a:rPr>
              <a:t>Investor Metrics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11810" y="4781312"/>
            <a:ext cx="9510751" cy="978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68"/>
              </a:lnSpc>
            </a:pPr>
            <a:r>
              <a:rPr lang="en-US" sz="2787">
                <a:solidFill>
                  <a:srgbClr val="000000"/>
                </a:solidFill>
                <a:latin typeface="Open Sans Light"/>
              </a:rPr>
              <a:t>We have 13 such users based on the data who have liked all 257 posts, user-Id for the same are specified below.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56578" y="6099448"/>
            <a:ext cx="362407" cy="177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2499">
                <a:solidFill>
                  <a:srgbClr val="000000"/>
                </a:solidFill>
                <a:latin typeface="Open Sans Light"/>
              </a:rPr>
              <a:t>5 14 21 24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885751" y="6080398"/>
            <a:ext cx="362407" cy="177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7"/>
              </a:lnSpc>
            </a:pPr>
            <a:r>
              <a:rPr lang="en-US" sz="2499">
                <a:solidFill>
                  <a:srgbClr val="000000"/>
                </a:solidFill>
                <a:latin typeface="Open Sans Light"/>
              </a:rPr>
              <a:t>36 41 54 57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191076" y="6080712"/>
            <a:ext cx="362417" cy="1755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2499">
                <a:solidFill>
                  <a:srgbClr val="000000"/>
                </a:solidFill>
                <a:latin typeface="Open Sans Light"/>
              </a:rPr>
              <a:t>66 71 75 76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344049" y="6080712"/>
            <a:ext cx="362417" cy="44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 Light"/>
              </a:rPr>
              <a:t>91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57583" y="0"/>
            <a:ext cx="7829550" cy="5631780"/>
          </a:xfrm>
          <a:custGeom>
            <a:avLst/>
            <a:gdLst/>
            <a:ahLst/>
            <a:cxnLst/>
            <a:rect l="l" t="t" r="r" b="b"/>
            <a:pathLst>
              <a:path w="7829550" h="5631780">
                <a:moveTo>
                  <a:pt x="0" y="0"/>
                </a:moveTo>
                <a:lnTo>
                  <a:pt x="7829550" y="0"/>
                </a:lnTo>
                <a:lnTo>
                  <a:pt x="7829550" y="5631780"/>
                </a:lnTo>
                <a:lnTo>
                  <a:pt x="0" y="563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66" t="-3845" r="-609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449182" y="0"/>
            <a:ext cx="7838818" cy="6102925"/>
          </a:xfrm>
          <a:custGeom>
            <a:avLst/>
            <a:gdLst/>
            <a:ahLst/>
            <a:cxnLst/>
            <a:rect l="l" t="t" r="r" b="b"/>
            <a:pathLst>
              <a:path w="7838818" h="6102925">
                <a:moveTo>
                  <a:pt x="0" y="0"/>
                </a:moveTo>
                <a:lnTo>
                  <a:pt x="7838818" y="0"/>
                </a:lnTo>
                <a:lnTo>
                  <a:pt x="7838818" y="6102925"/>
                </a:lnTo>
                <a:lnTo>
                  <a:pt x="0" y="610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55" t="-42962" r="-1976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444065"/>
            <a:ext cx="4637542" cy="110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8"/>
              </a:lnSpc>
            </a:pPr>
            <a:r>
              <a:rPr lang="en-US" sz="6227">
                <a:solidFill>
                  <a:srgbClr val="FFFFFF"/>
                </a:solidFill>
                <a:latin typeface="Open Sans Ultra-Bold"/>
              </a:rPr>
              <a:t>APPROACH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685496"/>
            <a:ext cx="8034995" cy="645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2669">
                <a:solidFill>
                  <a:srgbClr val="FFFFFF"/>
                </a:solidFill>
                <a:latin typeface="Open Sans Bold"/>
              </a:rPr>
              <a:t>For this project, I have used My SQL to extract the required data from the given database using the Join function, subqueries, Aggregation, where condition, Group by, Distinct and other functions required.</a:t>
            </a:r>
          </a:p>
          <a:p>
            <a:pPr algn="r">
              <a:lnSpc>
                <a:spcPts val="1430"/>
              </a:lnSpc>
            </a:pPr>
            <a:endParaRPr lang="en-US" sz="2669">
              <a:solidFill>
                <a:srgbClr val="FFFFFF"/>
              </a:solidFill>
              <a:latin typeface="Open Sans Bold"/>
            </a:endParaRPr>
          </a:p>
          <a:p>
            <a:pPr algn="l">
              <a:lnSpc>
                <a:spcPts val="6672"/>
              </a:lnSpc>
            </a:pPr>
            <a:r>
              <a:rPr lang="en-US" sz="2669">
                <a:solidFill>
                  <a:srgbClr val="FFFFFF"/>
                </a:solidFill>
                <a:latin typeface="Open Sans Bold"/>
              </a:rPr>
              <a:t>Keeping the Primary key and foreign key in</a:t>
            </a:r>
          </a:p>
          <a:p>
            <a:pPr algn="l">
              <a:lnSpc>
                <a:spcPts val="1334"/>
              </a:lnSpc>
            </a:pPr>
            <a:r>
              <a:rPr lang="en-US" sz="2669">
                <a:solidFill>
                  <a:srgbClr val="FFFFFF"/>
                </a:solidFill>
                <a:latin typeface="Open Sans Bold"/>
              </a:rPr>
              <a:t>consideration provided all the reports asked by</a:t>
            </a:r>
          </a:p>
          <a:p>
            <a:pPr algn="l">
              <a:lnSpc>
                <a:spcPts val="6005"/>
              </a:lnSpc>
            </a:pPr>
            <a:r>
              <a:rPr lang="en-US" sz="2669">
                <a:solidFill>
                  <a:srgbClr val="FFFFFF"/>
                </a:solidFill>
                <a:latin typeface="Open Sans Bold"/>
              </a:rPr>
              <a:t>the marketing department and Investor</a:t>
            </a:r>
          </a:p>
          <a:p>
            <a:pPr algn="l">
              <a:lnSpc>
                <a:spcPts val="1334"/>
              </a:lnSpc>
            </a:pPr>
            <a:r>
              <a:rPr lang="en-US" sz="2669">
                <a:solidFill>
                  <a:srgbClr val="FFFFFF"/>
                </a:solidFill>
                <a:latin typeface="Open Sans Bold"/>
              </a:rPr>
              <a:t>metrics department.</a:t>
            </a:r>
          </a:p>
          <a:p>
            <a:pPr algn="l">
              <a:lnSpc>
                <a:spcPts val="6672"/>
              </a:lnSpc>
            </a:pPr>
            <a:r>
              <a:rPr lang="en-US" sz="2669">
                <a:solidFill>
                  <a:srgbClr val="FFFFFF"/>
                </a:solidFill>
                <a:latin typeface="Open Sans Bold"/>
              </a:rPr>
              <a:t>I have used canva for making this presentation</a:t>
            </a:r>
          </a:p>
          <a:p>
            <a:pPr algn="l">
              <a:lnSpc>
                <a:spcPts val="1334"/>
              </a:lnSpc>
            </a:pPr>
            <a:r>
              <a:rPr lang="en-US" sz="2669">
                <a:solidFill>
                  <a:srgbClr val="FFFFFF"/>
                </a:solidFill>
                <a:latin typeface="Open Sans Bold"/>
              </a:rPr>
              <a:t>as it contains required Elements, Graphs,</a:t>
            </a:r>
          </a:p>
          <a:p>
            <a:pPr algn="l">
              <a:lnSpc>
                <a:spcPts val="6005"/>
              </a:lnSpc>
            </a:pPr>
            <a:r>
              <a:rPr lang="en-US" sz="2669">
                <a:solidFill>
                  <a:srgbClr val="FFFFFF"/>
                </a:solidFill>
                <a:latin typeface="Open Sans Bold"/>
              </a:rPr>
              <a:t>Images which made this project more</a:t>
            </a:r>
          </a:p>
          <a:p>
            <a:pPr algn="l">
              <a:lnSpc>
                <a:spcPts val="1334"/>
              </a:lnSpc>
            </a:pPr>
            <a:r>
              <a:rPr lang="en-US" sz="2669">
                <a:solidFill>
                  <a:srgbClr val="FFFFFF"/>
                </a:solidFill>
                <a:latin typeface="Open Sans Bold"/>
              </a:rPr>
              <a:t>attractive.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48230" y="64056"/>
            <a:ext cx="9475460" cy="129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828282">
                    <a:alpha val="49412"/>
                  </a:srgbClr>
                </a:solidFill>
                <a:latin typeface="Open Sauce Semi-Bold"/>
              </a:rPr>
              <a:t>Insights and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8230" y="2345446"/>
            <a:ext cx="9593504" cy="6278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From this project, I got an idea about how as a business or data analyst we work on real-time data to take any data-driven decision.</a:t>
            </a:r>
          </a:p>
          <a:p>
            <a:pPr algn="r">
              <a:lnSpc>
                <a:spcPts val="4124"/>
              </a:lnSpc>
            </a:pPr>
            <a:endParaRPr lang="en-US" sz="2799">
              <a:solidFill>
                <a:srgbClr val="000000"/>
              </a:solidFill>
              <a:latin typeface="Open Sauce"/>
            </a:endParaRPr>
          </a:p>
          <a:p>
            <a:pPr algn="l">
              <a:lnSpc>
                <a:spcPts val="4124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One thing I infer about this project is the dataset provided was very limited and small in respect of Rows and columns, But still, it was a very good experience working on such kind of project.</a:t>
            </a:r>
          </a:p>
          <a:p>
            <a:pPr algn="r">
              <a:lnSpc>
                <a:spcPts val="4124"/>
              </a:lnSpc>
            </a:pPr>
            <a:endParaRPr lang="en-US" sz="2799">
              <a:solidFill>
                <a:srgbClr val="000000"/>
              </a:solidFill>
              <a:latin typeface="Open Sauce"/>
            </a:endParaRPr>
          </a:p>
          <a:p>
            <a:pPr algn="l">
              <a:lnSpc>
                <a:spcPts val="4124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It helped me a lot to understand the analysis process well, and to provide insights for the best decision possible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6329" y="1451353"/>
            <a:ext cx="9767821" cy="7704325"/>
          </a:xfrm>
          <a:custGeom>
            <a:avLst/>
            <a:gdLst/>
            <a:ahLst/>
            <a:cxnLst/>
            <a:rect l="l" t="t" r="r" b="b"/>
            <a:pathLst>
              <a:path w="9767821" h="7704325">
                <a:moveTo>
                  <a:pt x="0" y="0"/>
                </a:moveTo>
                <a:lnTo>
                  <a:pt x="9767821" y="0"/>
                </a:lnTo>
                <a:lnTo>
                  <a:pt x="9767821" y="7704325"/>
                </a:lnTo>
                <a:lnTo>
                  <a:pt x="0" y="7704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732607" y="2626385"/>
            <a:ext cx="5946248" cy="809625"/>
          </a:xfrm>
          <a:custGeom>
            <a:avLst/>
            <a:gdLst/>
            <a:ahLst/>
            <a:cxnLst/>
            <a:rect l="l" t="t" r="r" b="b"/>
            <a:pathLst>
              <a:path w="5946248" h="809625">
                <a:moveTo>
                  <a:pt x="0" y="0"/>
                </a:moveTo>
                <a:lnTo>
                  <a:pt x="5946248" y="0"/>
                </a:lnTo>
                <a:lnTo>
                  <a:pt x="5946248" y="809625"/>
                </a:lnTo>
                <a:lnTo>
                  <a:pt x="0" y="809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79" t="-27688" b="-642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732607" y="4425477"/>
            <a:ext cx="5946248" cy="809625"/>
          </a:xfrm>
          <a:custGeom>
            <a:avLst/>
            <a:gdLst/>
            <a:ahLst/>
            <a:cxnLst/>
            <a:rect l="l" t="t" r="r" b="b"/>
            <a:pathLst>
              <a:path w="5946248" h="809625">
                <a:moveTo>
                  <a:pt x="0" y="0"/>
                </a:moveTo>
                <a:lnTo>
                  <a:pt x="5946248" y="0"/>
                </a:lnTo>
                <a:lnTo>
                  <a:pt x="5946248" y="809625"/>
                </a:lnTo>
                <a:lnTo>
                  <a:pt x="0" y="809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79" t="-27688" b="-642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9732607" y="6229036"/>
            <a:ext cx="5946248" cy="809625"/>
          </a:xfrm>
          <a:custGeom>
            <a:avLst/>
            <a:gdLst/>
            <a:ahLst/>
            <a:cxnLst/>
            <a:rect l="l" t="t" r="r" b="b"/>
            <a:pathLst>
              <a:path w="5946248" h="809625">
                <a:moveTo>
                  <a:pt x="0" y="0"/>
                </a:moveTo>
                <a:lnTo>
                  <a:pt x="5946248" y="0"/>
                </a:lnTo>
                <a:lnTo>
                  <a:pt x="5946248" y="809625"/>
                </a:lnTo>
                <a:lnTo>
                  <a:pt x="0" y="809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79" t="-27688" b="-642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732607" y="8155276"/>
            <a:ext cx="5946248" cy="809625"/>
          </a:xfrm>
          <a:custGeom>
            <a:avLst/>
            <a:gdLst/>
            <a:ahLst/>
            <a:cxnLst/>
            <a:rect l="l" t="t" r="r" b="b"/>
            <a:pathLst>
              <a:path w="5946248" h="809625">
                <a:moveTo>
                  <a:pt x="0" y="0"/>
                </a:moveTo>
                <a:lnTo>
                  <a:pt x="5946248" y="0"/>
                </a:lnTo>
                <a:lnTo>
                  <a:pt x="5946248" y="809625"/>
                </a:lnTo>
                <a:lnTo>
                  <a:pt x="0" y="809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79" t="-27688" b="-642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8892044" y="1836677"/>
            <a:ext cx="7886005" cy="1171575"/>
          </a:xfrm>
          <a:custGeom>
            <a:avLst/>
            <a:gdLst/>
            <a:ahLst/>
            <a:cxnLst/>
            <a:rect l="l" t="t" r="r" b="b"/>
            <a:pathLst>
              <a:path w="7886005" h="1171575">
                <a:moveTo>
                  <a:pt x="0" y="0"/>
                </a:moveTo>
                <a:lnTo>
                  <a:pt x="7886004" y="0"/>
                </a:lnTo>
                <a:lnTo>
                  <a:pt x="7886004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8892044" y="3632451"/>
            <a:ext cx="7886005" cy="1171575"/>
          </a:xfrm>
          <a:custGeom>
            <a:avLst/>
            <a:gdLst/>
            <a:ahLst/>
            <a:cxnLst/>
            <a:rect l="l" t="t" r="r" b="b"/>
            <a:pathLst>
              <a:path w="7886005" h="1171575">
                <a:moveTo>
                  <a:pt x="0" y="0"/>
                </a:moveTo>
                <a:lnTo>
                  <a:pt x="7886004" y="0"/>
                </a:lnTo>
                <a:lnTo>
                  <a:pt x="7886004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 rot="-845760">
            <a:off x="4681195" y="7966624"/>
            <a:ext cx="3410179" cy="2777442"/>
            <a:chOff x="0" y="0"/>
            <a:chExt cx="4546905" cy="37032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46981" cy="3703320"/>
            </a:xfrm>
            <a:custGeom>
              <a:avLst/>
              <a:gdLst/>
              <a:ahLst/>
              <a:cxnLst/>
              <a:rect l="l" t="t" r="r" b="b"/>
              <a:pathLst>
                <a:path w="4546981" h="3703320">
                  <a:moveTo>
                    <a:pt x="4546600" y="0"/>
                  </a:moveTo>
                  <a:lnTo>
                    <a:pt x="2270633" y="127"/>
                  </a:lnTo>
                  <a:lnTo>
                    <a:pt x="0" y="381"/>
                  </a:lnTo>
                  <a:lnTo>
                    <a:pt x="254" y="2561590"/>
                  </a:lnTo>
                  <a:lnTo>
                    <a:pt x="4546981" y="3703320"/>
                  </a:lnTo>
                  <a:lnTo>
                    <a:pt x="4546600" y="0"/>
                  </a:lnTo>
                  <a:close/>
                </a:path>
              </a:pathLst>
            </a:custGeom>
            <a:blipFill>
              <a:blip r:embed="rId8"/>
              <a:stretch>
                <a:fillRect b="-1592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-994680">
            <a:off x="15510158" y="19221"/>
            <a:ext cx="3105321" cy="3257693"/>
            <a:chOff x="0" y="0"/>
            <a:chExt cx="4140429" cy="43435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40454" cy="4343527"/>
            </a:xfrm>
            <a:custGeom>
              <a:avLst/>
              <a:gdLst/>
              <a:ahLst/>
              <a:cxnLst/>
              <a:rect l="l" t="t" r="r" b="b"/>
              <a:pathLst>
                <a:path w="4140454" h="4343527">
                  <a:moveTo>
                    <a:pt x="2477008" y="127"/>
                  </a:moveTo>
                  <a:lnTo>
                    <a:pt x="254" y="0"/>
                  </a:lnTo>
                  <a:lnTo>
                    <a:pt x="0" y="3434715"/>
                  </a:lnTo>
                  <a:lnTo>
                    <a:pt x="0" y="4343400"/>
                  </a:lnTo>
                  <a:lnTo>
                    <a:pt x="3128137" y="4343527"/>
                  </a:lnTo>
                  <a:lnTo>
                    <a:pt x="4140454" y="943102"/>
                  </a:lnTo>
                  <a:lnTo>
                    <a:pt x="4140454" y="495300"/>
                  </a:lnTo>
                  <a:close/>
                </a:path>
              </a:pathLst>
            </a:custGeom>
            <a:blipFill>
              <a:blip r:embed="rId9"/>
              <a:stretch>
                <a:fillRect b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Freeform 13"/>
          <p:cNvSpPr/>
          <p:nvPr/>
        </p:nvSpPr>
        <p:spPr>
          <a:xfrm>
            <a:off x="0" y="120644"/>
            <a:ext cx="3273895" cy="3533775"/>
          </a:xfrm>
          <a:custGeom>
            <a:avLst/>
            <a:gdLst/>
            <a:ahLst/>
            <a:cxnLst/>
            <a:rect l="l" t="t" r="r" b="b"/>
            <a:pathLst>
              <a:path w="3273895" h="3533775">
                <a:moveTo>
                  <a:pt x="0" y="0"/>
                </a:moveTo>
                <a:lnTo>
                  <a:pt x="3273895" y="0"/>
                </a:lnTo>
                <a:lnTo>
                  <a:pt x="3273895" y="3533775"/>
                </a:lnTo>
                <a:lnTo>
                  <a:pt x="0" y="35337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703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11083043" y="2045995"/>
            <a:ext cx="324537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397">
                <a:solidFill>
                  <a:srgbClr val="FFFFFF"/>
                </a:solidFill>
                <a:latin typeface="Comic Sans Bold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72676" y="3894706"/>
            <a:ext cx="692473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397">
                <a:solidFill>
                  <a:srgbClr val="FFFFFF"/>
                </a:solidFill>
                <a:latin typeface="Comic Sans Bold"/>
              </a:rPr>
              <a:t>Analysis- Marketing Dept.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7426" y="4010349"/>
            <a:ext cx="5427307" cy="147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>
                <a:solidFill>
                  <a:srgbClr val="191919"/>
                </a:solidFill>
                <a:latin typeface="Nourd Heavy"/>
              </a:rPr>
              <a:t>Contents</a:t>
            </a:r>
          </a:p>
        </p:txBody>
      </p:sp>
      <p:sp>
        <p:nvSpPr>
          <p:cNvPr id="17" name="Freeform 17"/>
          <p:cNvSpPr/>
          <p:nvPr/>
        </p:nvSpPr>
        <p:spPr>
          <a:xfrm>
            <a:off x="8892044" y="5539902"/>
            <a:ext cx="7886005" cy="1171575"/>
          </a:xfrm>
          <a:custGeom>
            <a:avLst/>
            <a:gdLst/>
            <a:ahLst/>
            <a:cxnLst/>
            <a:rect l="l" t="t" r="r" b="b"/>
            <a:pathLst>
              <a:path w="7886005" h="1171575">
                <a:moveTo>
                  <a:pt x="0" y="0"/>
                </a:moveTo>
                <a:lnTo>
                  <a:pt x="7886004" y="0"/>
                </a:lnTo>
                <a:lnTo>
                  <a:pt x="7886004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9373295" y="5816127"/>
            <a:ext cx="7886005" cy="580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EFFFF"/>
                </a:solidFill>
                <a:latin typeface="Comic Sans Bold"/>
              </a:rPr>
              <a:t>Analysis- Investor Metrics Dept.</a:t>
            </a:r>
          </a:p>
        </p:txBody>
      </p:sp>
      <p:sp>
        <p:nvSpPr>
          <p:cNvPr id="19" name="Freeform 19"/>
          <p:cNvSpPr/>
          <p:nvPr/>
        </p:nvSpPr>
        <p:spPr>
          <a:xfrm>
            <a:off x="9144000" y="7593170"/>
            <a:ext cx="7634048" cy="1134143"/>
          </a:xfrm>
          <a:custGeom>
            <a:avLst/>
            <a:gdLst/>
            <a:ahLst/>
            <a:cxnLst/>
            <a:rect l="l" t="t" r="r" b="b"/>
            <a:pathLst>
              <a:path w="7634048" h="1134143">
                <a:moveTo>
                  <a:pt x="0" y="0"/>
                </a:moveTo>
                <a:lnTo>
                  <a:pt x="7634048" y="0"/>
                </a:lnTo>
                <a:lnTo>
                  <a:pt x="7634048" y="1134144"/>
                </a:lnTo>
                <a:lnTo>
                  <a:pt x="0" y="11341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9018022" y="7743511"/>
            <a:ext cx="7886005" cy="580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EFFFF"/>
                </a:solidFill>
                <a:latin typeface="Comic Sans Bold"/>
              </a:rPr>
              <a:t>Summary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83817" y="411985"/>
            <a:ext cx="5220205" cy="5339077"/>
          </a:xfrm>
          <a:custGeom>
            <a:avLst/>
            <a:gdLst/>
            <a:ahLst/>
            <a:cxnLst/>
            <a:rect l="l" t="t" r="r" b="b"/>
            <a:pathLst>
              <a:path w="5220205" h="5339077">
                <a:moveTo>
                  <a:pt x="0" y="0"/>
                </a:moveTo>
                <a:lnTo>
                  <a:pt x="5220205" y="0"/>
                </a:lnTo>
                <a:lnTo>
                  <a:pt x="5220205" y="5339077"/>
                </a:lnTo>
                <a:lnTo>
                  <a:pt x="0" y="533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648465" y="1511646"/>
            <a:ext cx="5754281" cy="5763225"/>
          </a:xfrm>
          <a:custGeom>
            <a:avLst/>
            <a:gdLst/>
            <a:ahLst/>
            <a:cxnLst/>
            <a:rect l="l" t="t" r="r" b="b"/>
            <a:pathLst>
              <a:path w="5754281" h="5763225">
                <a:moveTo>
                  <a:pt x="0" y="0"/>
                </a:moveTo>
                <a:lnTo>
                  <a:pt x="5754281" y="0"/>
                </a:lnTo>
                <a:lnTo>
                  <a:pt x="5754281" y="5763225"/>
                </a:lnTo>
                <a:lnTo>
                  <a:pt x="0" y="5763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059879" y="1926984"/>
            <a:ext cx="4929188" cy="4929168"/>
            <a:chOff x="0" y="0"/>
            <a:chExt cx="6572250" cy="65722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572250" cy="6572250"/>
            </a:xfrm>
            <a:custGeom>
              <a:avLst/>
              <a:gdLst/>
              <a:ahLst/>
              <a:cxnLst/>
              <a:rect l="l" t="t" r="r" b="b"/>
              <a:pathLst>
                <a:path w="6572250" h="6572250">
                  <a:moveTo>
                    <a:pt x="3284220" y="0"/>
                  </a:moveTo>
                  <a:cubicBezTo>
                    <a:pt x="1470279" y="1016"/>
                    <a:pt x="0" y="1471930"/>
                    <a:pt x="0" y="3286125"/>
                  </a:cubicBezTo>
                  <a:cubicBezTo>
                    <a:pt x="0" y="5100955"/>
                    <a:pt x="1471295" y="6572250"/>
                    <a:pt x="3286125" y="6572250"/>
                  </a:cubicBezTo>
                  <a:cubicBezTo>
                    <a:pt x="5100955" y="6572250"/>
                    <a:pt x="6572250" y="5100955"/>
                    <a:pt x="6572250" y="3286125"/>
                  </a:cubicBezTo>
                  <a:cubicBezTo>
                    <a:pt x="6572250" y="1471930"/>
                    <a:pt x="5101971" y="1016"/>
                    <a:pt x="3288030" y="0"/>
                  </a:cubicBezTo>
                  <a:close/>
                </a:path>
              </a:pathLst>
            </a:custGeom>
            <a:blipFill>
              <a:blip r:embed="rId5"/>
              <a:stretch>
                <a:fillRect l="-16666" r="-1673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311960">
            <a:off x="4052364" y="-1369028"/>
            <a:ext cx="6280737" cy="5543531"/>
            <a:chOff x="0" y="0"/>
            <a:chExt cx="8374316" cy="73913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74380" cy="7391400"/>
            </a:xfrm>
            <a:custGeom>
              <a:avLst/>
              <a:gdLst/>
              <a:ahLst/>
              <a:cxnLst/>
              <a:rect l="l" t="t" r="r" b="b"/>
              <a:pathLst>
                <a:path w="8374380" h="7391400">
                  <a:moveTo>
                    <a:pt x="0" y="0"/>
                  </a:moveTo>
                  <a:lnTo>
                    <a:pt x="2540" y="3717417"/>
                  </a:lnTo>
                  <a:lnTo>
                    <a:pt x="5080" y="7391400"/>
                  </a:lnTo>
                  <a:lnTo>
                    <a:pt x="4643882" y="7388225"/>
                  </a:lnTo>
                  <a:lnTo>
                    <a:pt x="8374380" y="7385685"/>
                  </a:lnTo>
                  <a:lnTo>
                    <a:pt x="8371587" y="3359658"/>
                  </a:lnTo>
                  <a:close/>
                </a:path>
              </a:pathLst>
            </a:custGeom>
            <a:blipFill>
              <a:blip r:embed="rId6"/>
              <a:stretch>
                <a:fillRect l="-6" t="-1158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>
            <a:off x="5331095" y="7139102"/>
            <a:ext cx="4314825" cy="3147898"/>
          </a:xfrm>
          <a:custGeom>
            <a:avLst/>
            <a:gdLst/>
            <a:ahLst/>
            <a:cxnLst/>
            <a:rect l="l" t="t" r="r" b="b"/>
            <a:pathLst>
              <a:path w="4314825" h="3147898">
                <a:moveTo>
                  <a:pt x="0" y="0"/>
                </a:moveTo>
                <a:lnTo>
                  <a:pt x="4314825" y="0"/>
                </a:lnTo>
                <a:lnTo>
                  <a:pt x="4314825" y="3147898"/>
                </a:lnTo>
                <a:lnTo>
                  <a:pt x="0" y="31478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3949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1294850" y="851478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0"/>
                </a:moveTo>
                <a:lnTo>
                  <a:pt x="171450" y="0"/>
                </a:lnTo>
                <a:lnTo>
                  <a:pt x="171450" y="171450"/>
                </a:lnTo>
                <a:lnTo>
                  <a:pt x="0" y="1714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1294850" y="921963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0"/>
                </a:moveTo>
                <a:lnTo>
                  <a:pt x="171450" y="0"/>
                </a:lnTo>
                <a:lnTo>
                  <a:pt x="171450" y="171450"/>
                </a:lnTo>
                <a:lnTo>
                  <a:pt x="0" y="1714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6029632" y="8168659"/>
            <a:ext cx="1579178" cy="1513961"/>
          </a:xfrm>
          <a:custGeom>
            <a:avLst/>
            <a:gdLst/>
            <a:ahLst/>
            <a:cxnLst/>
            <a:rect l="l" t="t" r="r" b="b"/>
            <a:pathLst>
              <a:path w="1579178" h="1513961">
                <a:moveTo>
                  <a:pt x="0" y="0"/>
                </a:moveTo>
                <a:lnTo>
                  <a:pt x="1579178" y="0"/>
                </a:lnTo>
                <a:lnTo>
                  <a:pt x="1579178" y="1513961"/>
                </a:lnTo>
                <a:lnTo>
                  <a:pt x="0" y="15139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1691623" y="8185318"/>
            <a:ext cx="3972096" cy="1396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1"/>
              </a:lnSpc>
            </a:pPr>
            <a:r>
              <a:rPr lang="en-US" sz="3999">
                <a:solidFill>
                  <a:srgbClr val="FFFFFF"/>
                </a:solidFill>
                <a:latin typeface="Nourd Semi-Bold"/>
              </a:rPr>
              <a:t>Marketing Investor metrics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7474" y="2409692"/>
            <a:ext cx="7449693" cy="147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Nourd Heavy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9155" y="4075405"/>
            <a:ext cx="9579026" cy="3048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9"/>
              </a:lnSpc>
            </a:pPr>
            <a:r>
              <a:rPr lang="en-US" sz="3511">
                <a:solidFill>
                  <a:srgbClr val="FFFFFF"/>
                </a:solidFill>
                <a:latin typeface="Josefin Sans"/>
              </a:rPr>
              <a:t>In this project, we are supposed to provide a detailed report for the </a:t>
            </a:r>
            <a:r>
              <a:rPr lang="en-US" sz="3511">
                <a:solidFill>
                  <a:srgbClr val="FFFFFF"/>
                </a:solidFill>
                <a:latin typeface="Josefin Sans Semi-Bold"/>
              </a:rPr>
              <a:t>Marketing</a:t>
            </a:r>
            <a:r>
              <a:rPr lang="en-US" sz="3511">
                <a:solidFill>
                  <a:srgbClr val="FFFFFF"/>
                </a:solidFill>
                <a:latin typeface="Josefin Sans"/>
              </a:rPr>
              <a:t> and Investor metrics department. this analysis will help them make a decision based on different metrics and insights.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C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019800" cy="10287000"/>
          </a:xfrm>
          <a:custGeom>
            <a:avLst/>
            <a:gdLst/>
            <a:ahLst/>
            <a:cxnLst/>
            <a:rect l="l" t="t" r="r" b="b"/>
            <a:pathLst>
              <a:path w="6019800" h="10287000">
                <a:moveTo>
                  <a:pt x="0" y="0"/>
                </a:moveTo>
                <a:lnTo>
                  <a:pt x="6019800" y="0"/>
                </a:lnTo>
                <a:lnTo>
                  <a:pt x="60198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8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5743575" cy="10287000"/>
          </a:xfrm>
          <a:custGeom>
            <a:avLst/>
            <a:gdLst/>
            <a:ahLst/>
            <a:cxnLst/>
            <a:rect l="l" t="t" r="r" b="b"/>
            <a:pathLst>
              <a:path w="5743575" h="10287000">
                <a:moveTo>
                  <a:pt x="0" y="0"/>
                </a:moveTo>
                <a:lnTo>
                  <a:pt x="5743575" y="0"/>
                </a:lnTo>
                <a:lnTo>
                  <a:pt x="57435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800"/>
            </a:blip>
            <a:stretch>
              <a:fillRect l="-69202" r="-9962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069" y="3747621"/>
            <a:ext cx="3891582" cy="3825602"/>
          </a:xfrm>
          <a:custGeom>
            <a:avLst/>
            <a:gdLst/>
            <a:ahLst/>
            <a:cxnLst/>
            <a:rect l="l" t="t" r="r" b="b"/>
            <a:pathLst>
              <a:path w="3891582" h="3825602">
                <a:moveTo>
                  <a:pt x="0" y="0"/>
                </a:moveTo>
                <a:lnTo>
                  <a:pt x="3891581" y="0"/>
                </a:lnTo>
                <a:lnTo>
                  <a:pt x="3891581" y="3825602"/>
                </a:lnTo>
                <a:lnTo>
                  <a:pt x="0" y="38256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6743881" y="648643"/>
            <a:ext cx="11008595" cy="1792948"/>
          </a:xfrm>
          <a:custGeom>
            <a:avLst/>
            <a:gdLst/>
            <a:ahLst/>
            <a:cxnLst/>
            <a:rect l="l" t="t" r="r" b="b"/>
            <a:pathLst>
              <a:path w="11008595" h="1792948">
                <a:moveTo>
                  <a:pt x="0" y="0"/>
                </a:moveTo>
                <a:lnTo>
                  <a:pt x="11008595" y="0"/>
                </a:lnTo>
                <a:lnTo>
                  <a:pt x="11008595" y="1792948"/>
                </a:lnTo>
                <a:lnTo>
                  <a:pt x="0" y="17929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743881" y="2467747"/>
            <a:ext cx="11008595" cy="3547015"/>
          </a:xfrm>
          <a:custGeom>
            <a:avLst/>
            <a:gdLst/>
            <a:ahLst/>
            <a:cxnLst/>
            <a:rect l="l" t="t" r="r" b="b"/>
            <a:pathLst>
              <a:path w="11008595" h="3547015">
                <a:moveTo>
                  <a:pt x="0" y="0"/>
                </a:moveTo>
                <a:lnTo>
                  <a:pt x="11008595" y="0"/>
                </a:lnTo>
                <a:lnTo>
                  <a:pt x="11008595" y="3547014"/>
                </a:lnTo>
                <a:lnTo>
                  <a:pt x="0" y="35470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6743881" y="6029363"/>
            <a:ext cx="11008595" cy="1792948"/>
          </a:xfrm>
          <a:custGeom>
            <a:avLst/>
            <a:gdLst/>
            <a:ahLst/>
            <a:cxnLst/>
            <a:rect l="l" t="t" r="r" b="b"/>
            <a:pathLst>
              <a:path w="11008595" h="1792948">
                <a:moveTo>
                  <a:pt x="0" y="0"/>
                </a:moveTo>
                <a:lnTo>
                  <a:pt x="11008595" y="0"/>
                </a:lnTo>
                <a:lnTo>
                  <a:pt x="11008595" y="1792948"/>
                </a:lnTo>
                <a:lnTo>
                  <a:pt x="0" y="17929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6743881" y="7848371"/>
            <a:ext cx="11008595" cy="1792948"/>
          </a:xfrm>
          <a:custGeom>
            <a:avLst/>
            <a:gdLst/>
            <a:ahLst/>
            <a:cxnLst/>
            <a:rect l="l" t="t" r="r" b="b"/>
            <a:pathLst>
              <a:path w="11008595" h="1792948">
                <a:moveTo>
                  <a:pt x="0" y="0"/>
                </a:moveTo>
                <a:lnTo>
                  <a:pt x="11008595" y="0"/>
                </a:lnTo>
                <a:lnTo>
                  <a:pt x="11008595" y="1792948"/>
                </a:lnTo>
                <a:lnTo>
                  <a:pt x="0" y="17929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4163568" y="0"/>
            <a:ext cx="1536192" cy="10287000"/>
          </a:xfrm>
          <a:custGeom>
            <a:avLst/>
            <a:gdLst/>
            <a:ahLst/>
            <a:cxnLst/>
            <a:rect l="l" t="t" r="r" b="b"/>
            <a:pathLst>
              <a:path w="1536192" h="10287000">
                <a:moveTo>
                  <a:pt x="0" y="0"/>
                </a:moveTo>
                <a:lnTo>
                  <a:pt x="1536192" y="0"/>
                </a:lnTo>
                <a:lnTo>
                  <a:pt x="15361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3023352" y="937241"/>
            <a:ext cx="3910584" cy="113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2"/>
              </a:lnSpc>
            </a:pPr>
            <a:r>
              <a:rPr lang="en-US" sz="2021" spc="101">
                <a:solidFill>
                  <a:srgbClr val="191919"/>
                </a:solidFill>
                <a:latin typeface="Aileron"/>
              </a:rPr>
              <a:t>Find the 5 oldest users of the Instagram from the database provided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23352" y="6317961"/>
            <a:ext cx="4235948" cy="113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2"/>
              </a:lnSpc>
            </a:pPr>
            <a:r>
              <a:rPr lang="en-US" sz="2021" spc="101">
                <a:solidFill>
                  <a:srgbClr val="191919"/>
                </a:solidFill>
                <a:latin typeface="Aileron"/>
              </a:rPr>
              <a:t>Identify and suggest the top 5 most commonly used hashtags on the platform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23352" y="2756344"/>
            <a:ext cx="3910584" cy="113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2"/>
              </a:lnSpc>
            </a:pPr>
            <a:r>
              <a:rPr lang="en-US" sz="2021" spc="101">
                <a:solidFill>
                  <a:srgbClr val="191919"/>
                </a:solidFill>
                <a:latin typeface="Aileron"/>
              </a:rPr>
              <a:t>Find the users who have never posted a single photo on Instagram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23352" y="7944383"/>
            <a:ext cx="4422173" cy="151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2"/>
              </a:lnSpc>
            </a:pPr>
            <a:r>
              <a:rPr lang="en-US" sz="2021" spc="101">
                <a:solidFill>
                  <a:srgbClr val="191919"/>
                </a:solidFill>
                <a:latin typeface="Aileron"/>
              </a:rPr>
              <a:t>What day of the week do most users register on? Provide insights on when to schedule an ad campaign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23352" y="4510421"/>
            <a:ext cx="4235948" cy="113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2"/>
              </a:lnSpc>
            </a:pPr>
            <a:r>
              <a:rPr lang="en-US" sz="2021" spc="101">
                <a:solidFill>
                  <a:srgbClr val="191919"/>
                </a:solidFill>
                <a:latin typeface="Aileron"/>
              </a:rPr>
              <a:t>Identify the winner of the</a:t>
            </a:r>
          </a:p>
          <a:p>
            <a:pPr algn="just">
              <a:lnSpc>
                <a:spcPts val="3032"/>
              </a:lnSpc>
            </a:pPr>
            <a:r>
              <a:rPr lang="en-US" sz="2021" spc="101">
                <a:solidFill>
                  <a:srgbClr val="191919"/>
                </a:solidFill>
                <a:latin typeface="Aileron"/>
              </a:rPr>
              <a:t>contest and provide their details to the team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26784" y="1180424"/>
            <a:ext cx="3349323" cy="847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5"/>
              </a:lnSpc>
            </a:pPr>
            <a:r>
              <a:rPr lang="en-US" sz="2628" spc="102">
                <a:solidFill>
                  <a:srgbClr val="FFFFFF"/>
                </a:solidFill>
                <a:latin typeface="Nourd Semi-Bold"/>
              </a:rPr>
              <a:t>REWARDING MOST LOYAL USERS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15245" y="1198693"/>
            <a:ext cx="785755" cy="621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95"/>
              </a:lnSpc>
            </a:pPr>
            <a:r>
              <a:rPr lang="en-US" sz="3639" dirty="0">
                <a:solidFill>
                  <a:srgbClr val="86EAE9"/>
                </a:solidFill>
                <a:latin typeface="Aileron Ultra-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15245" y="3009071"/>
            <a:ext cx="785755" cy="621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95"/>
              </a:lnSpc>
            </a:pPr>
            <a:r>
              <a:rPr lang="en-US" sz="3639" dirty="0">
                <a:solidFill>
                  <a:srgbClr val="3EDAD8"/>
                </a:solidFill>
                <a:latin typeface="Aileron Ultra-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15245" y="4771873"/>
            <a:ext cx="696115" cy="621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95"/>
              </a:lnSpc>
            </a:pPr>
            <a:r>
              <a:rPr lang="en-US" sz="3639" dirty="0">
                <a:solidFill>
                  <a:srgbClr val="37C9EF"/>
                </a:solidFill>
                <a:latin typeface="Aileron Ultra-Bold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15246" y="6579422"/>
            <a:ext cx="696114" cy="597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95"/>
              </a:lnSpc>
            </a:pPr>
            <a:r>
              <a:rPr lang="en-US" sz="3639" dirty="0">
                <a:solidFill>
                  <a:srgbClr val="2C92D5"/>
                </a:solidFill>
                <a:latin typeface="Aileron Ultra-Bold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15245" y="8398431"/>
            <a:ext cx="748284" cy="621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95"/>
              </a:lnSpc>
            </a:pPr>
            <a:r>
              <a:rPr lang="en-US" sz="3639" dirty="0">
                <a:solidFill>
                  <a:srgbClr val="13538A"/>
                </a:solidFill>
                <a:latin typeface="Aileron Ultra-Bold"/>
              </a:rPr>
              <a:t>05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03520" y="6436633"/>
            <a:ext cx="2754754" cy="90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2"/>
              </a:lnSpc>
            </a:pPr>
            <a:r>
              <a:rPr lang="en-US" sz="2815" spc="109">
                <a:solidFill>
                  <a:srgbClr val="FFFFFF"/>
                </a:solidFill>
                <a:latin typeface="Aileron Bold"/>
              </a:rPr>
              <a:t>HASHTAG RESEARCHING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87610" y="8180403"/>
            <a:ext cx="2192236" cy="90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76"/>
              </a:lnSpc>
            </a:pPr>
            <a:r>
              <a:rPr lang="en-US" sz="2818" spc="109">
                <a:solidFill>
                  <a:srgbClr val="FFFFFF"/>
                </a:solidFill>
                <a:latin typeface="Aileron Bold"/>
              </a:rPr>
              <a:t>LAUNCH AD CAMPAIGN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01224" y="2731113"/>
            <a:ext cx="3000308" cy="1227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513" spc="98">
                <a:solidFill>
                  <a:srgbClr val="FFFFFF"/>
                </a:solidFill>
                <a:latin typeface="Nourd Semi-Bold"/>
              </a:rPr>
              <a:t>REMIND INACTIVE USERS TO START POSTING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04536" y="4674079"/>
            <a:ext cx="3193752" cy="849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</a:pPr>
            <a:r>
              <a:rPr lang="en-US" sz="2615" spc="101">
                <a:solidFill>
                  <a:srgbClr val="FFFFFF"/>
                </a:solidFill>
                <a:latin typeface="Nourd Semi-Bold"/>
              </a:rPr>
              <a:t>DECLARING CONTEST WINNER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807759"/>
            <a:ext cx="6645888" cy="6645888"/>
            <a:chOff x="0" y="0"/>
            <a:chExt cx="9126309" cy="91263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26347" cy="9126347"/>
            </a:xfrm>
            <a:custGeom>
              <a:avLst/>
              <a:gdLst/>
              <a:ahLst/>
              <a:cxnLst/>
              <a:rect l="l" t="t" r="r" b="b"/>
              <a:pathLst>
                <a:path w="9126347" h="9126347">
                  <a:moveTo>
                    <a:pt x="0" y="0"/>
                  </a:moveTo>
                  <a:lnTo>
                    <a:pt x="0" y="9126347"/>
                  </a:lnTo>
                  <a:lnTo>
                    <a:pt x="9126347" y="9126347"/>
                  </a:lnTo>
                  <a:lnTo>
                    <a:pt x="9126347" y="2086483"/>
                  </a:lnTo>
                  <a:cubicBezTo>
                    <a:pt x="9126347" y="936244"/>
                    <a:pt x="8191881" y="1143"/>
                    <a:pt x="7041896" y="0"/>
                  </a:cubicBezTo>
                  <a:close/>
                </a:path>
              </a:pathLst>
            </a:custGeom>
            <a:blipFill>
              <a:blip r:embed="rId2"/>
              <a:stretch>
                <a:fillRect l="-16786" r="-33309" b="-19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5386483" y="1807759"/>
            <a:ext cx="1171575" cy="1171575"/>
          </a:xfrm>
          <a:custGeom>
            <a:avLst/>
            <a:gdLst/>
            <a:ahLst/>
            <a:cxnLst/>
            <a:rect l="l" t="t" r="r" b="b"/>
            <a:pathLst>
              <a:path w="1171575" h="1171575">
                <a:moveTo>
                  <a:pt x="0" y="0"/>
                </a:moveTo>
                <a:lnTo>
                  <a:pt x="1171575" y="0"/>
                </a:lnTo>
                <a:lnTo>
                  <a:pt x="1171575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6319656" y="4664140"/>
            <a:ext cx="5648688" cy="3512200"/>
          </a:xfrm>
          <a:custGeom>
            <a:avLst/>
            <a:gdLst/>
            <a:ahLst/>
            <a:cxnLst/>
            <a:rect l="l" t="t" r="r" b="b"/>
            <a:pathLst>
              <a:path w="5648688" h="3512200">
                <a:moveTo>
                  <a:pt x="0" y="0"/>
                </a:moveTo>
                <a:lnTo>
                  <a:pt x="5648688" y="0"/>
                </a:lnTo>
                <a:lnTo>
                  <a:pt x="5648688" y="3512201"/>
                </a:lnTo>
                <a:lnTo>
                  <a:pt x="0" y="35122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2222881" y="5130703"/>
            <a:ext cx="5780668" cy="3594262"/>
          </a:xfrm>
          <a:custGeom>
            <a:avLst/>
            <a:gdLst/>
            <a:ahLst/>
            <a:cxnLst/>
            <a:rect l="l" t="t" r="r" b="b"/>
            <a:pathLst>
              <a:path w="5780668" h="3594262">
                <a:moveTo>
                  <a:pt x="0" y="0"/>
                </a:moveTo>
                <a:lnTo>
                  <a:pt x="5780668" y="0"/>
                </a:lnTo>
                <a:lnTo>
                  <a:pt x="5780668" y="3594262"/>
                </a:lnTo>
                <a:lnTo>
                  <a:pt x="0" y="3594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5970006" y="1713328"/>
            <a:ext cx="1466850" cy="1590675"/>
          </a:xfrm>
          <a:custGeom>
            <a:avLst/>
            <a:gdLst/>
            <a:ahLst/>
            <a:cxnLst/>
            <a:rect l="l" t="t" r="r" b="b"/>
            <a:pathLst>
              <a:path w="1466850" h="1590675">
                <a:moveTo>
                  <a:pt x="0" y="0"/>
                </a:moveTo>
                <a:lnTo>
                  <a:pt x="1466850" y="0"/>
                </a:lnTo>
                <a:lnTo>
                  <a:pt x="1466850" y="1590675"/>
                </a:lnTo>
                <a:lnTo>
                  <a:pt x="0" y="15906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5500707" y="1897637"/>
            <a:ext cx="942975" cy="983675"/>
          </a:xfrm>
          <a:custGeom>
            <a:avLst/>
            <a:gdLst/>
            <a:ahLst/>
            <a:cxnLst/>
            <a:rect l="l" t="t" r="r" b="b"/>
            <a:pathLst>
              <a:path w="942975" h="983675">
                <a:moveTo>
                  <a:pt x="0" y="0"/>
                </a:moveTo>
                <a:lnTo>
                  <a:pt x="942975" y="0"/>
                </a:lnTo>
                <a:lnTo>
                  <a:pt x="942975" y="983675"/>
                </a:lnTo>
                <a:lnTo>
                  <a:pt x="0" y="9836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7496042" y="2866834"/>
            <a:ext cx="243421" cy="242773"/>
          </a:xfrm>
          <a:custGeom>
            <a:avLst/>
            <a:gdLst/>
            <a:ahLst/>
            <a:cxnLst/>
            <a:rect l="l" t="t" r="r" b="b"/>
            <a:pathLst>
              <a:path w="243421" h="242773">
                <a:moveTo>
                  <a:pt x="0" y="0"/>
                </a:moveTo>
                <a:lnTo>
                  <a:pt x="243421" y="0"/>
                </a:lnTo>
                <a:lnTo>
                  <a:pt x="243421" y="242774"/>
                </a:lnTo>
                <a:lnTo>
                  <a:pt x="0" y="2427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7901750" y="2866834"/>
            <a:ext cx="243421" cy="242773"/>
          </a:xfrm>
          <a:custGeom>
            <a:avLst/>
            <a:gdLst/>
            <a:ahLst/>
            <a:cxnLst/>
            <a:rect l="l" t="t" r="r" b="b"/>
            <a:pathLst>
              <a:path w="243421" h="242773">
                <a:moveTo>
                  <a:pt x="0" y="0"/>
                </a:moveTo>
                <a:lnTo>
                  <a:pt x="243420" y="0"/>
                </a:lnTo>
                <a:lnTo>
                  <a:pt x="243420" y="242774"/>
                </a:lnTo>
                <a:lnTo>
                  <a:pt x="0" y="2427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8307448" y="2866834"/>
            <a:ext cx="243421" cy="242773"/>
          </a:xfrm>
          <a:custGeom>
            <a:avLst/>
            <a:gdLst/>
            <a:ahLst/>
            <a:cxnLst/>
            <a:rect l="l" t="t" r="r" b="b"/>
            <a:pathLst>
              <a:path w="243421" h="242773">
                <a:moveTo>
                  <a:pt x="0" y="0"/>
                </a:moveTo>
                <a:lnTo>
                  <a:pt x="243421" y="0"/>
                </a:lnTo>
                <a:lnTo>
                  <a:pt x="243421" y="242774"/>
                </a:lnTo>
                <a:lnTo>
                  <a:pt x="0" y="2427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8756647" y="2652227"/>
            <a:ext cx="71799" cy="644290"/>
          </a:xfrm>
          <a:custGeom>
            <a:avLst/>
            <a:gdLst/>
            <a:ahLst/>
            <a:cxnLst/>
            <a:rect l="l" t="t" r="r" b="b"/>
            <a:pathLst>
              <a:path w="71799" h="644290">
                <a:moveTo>
                  <a:pt x="0" y="0"/>
                </a:moveTo>
                <a:lnTo>
                  <a:pt x="71799" y="0"/>
                </a:lnTo>
                <a:lnTo>
                  <a:pt x="71799" y="644290"/>
                </a:lnTo>
                <a:lnTo>
                  <a:pt x="0" y="6442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6558058" y="6391666"/>
            <a:ext cx="4965810" cy="139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91">
                <a:solidFill>
                  <a:srgbClr val="FFFFFF"/>
                </a:solidFill>
                <a:latin typeface="Open Sans"/>
              </a:rPr>
              <a:t>Provide how many times does average user posts on Instagram. Also, provide the total number of photos on</a:t>
            </a:r>
          </a:p>
          <a:p>
            <a:pPr algn="l">
              <a:lnSpc>
                <a:spcPts val="2843"/>
              </a:lnSpc>
            </a:pPr>
            <a:r>
              <a:rPr lang="en-US" sz="2091">
                <a:solidFill>
                  <a:srgbClr val="FFFFFF"/>
                </a:solidFill>
                <a:latin typeface="Open Sans"/>
              </a:rPr>
              <a:t>Instagram/total number of users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58058" y="5659811"/>
            <a:ext cx="359790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League Spartan"/>
              </a:rPr>
              <a:t>User Engagement: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20259" y="6391666"/>
            <a:ext cx="4833709" cy="139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91">
                <a:solidFill>
                  <a:srgbClr val="FFFFFF"/>
                </a:solidFill>
                <a:latin typeface="Open Sans"/>
              </a:rPr>
              <a:t>Provide data on users (bots) who have liked every single photo on the site (since any normal user would not be able to do this).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20259" y="5643010"/>
            <a:ext cx="4251307" cy="422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488">
                <a:solidFill>
                  <a:srgbClr val="FFFFFF"/>
                </a:solidFill>
                <a:latin typeface="League Spartan"/>
              </a:rPr>
              <a:t>2. Bots &amp; Fake Accounts: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28147" y="2499008"/>
            <a:ext cx="6704143" cy="115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2"/>
              </a:lnSpc>
            </a:pPr>
            <a:r>
              <a:rPr lang="en-US" sz="6165">
                <a:solidFill>
                  <a:srgbClr val="F4F4F4"/>
                </a:solidFill>
                <a:latin typeface="Poppins Bold"/>
              </a:rPr>
              <a:t>Investor Metrics: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4215" y="6677596"/>
            <a:ext cx="17889388" cy="1030634"/>
          </a:xfrm>
          <a:custGeom>
            <a:avLst/>
            <a:gdLst/>
            <a:ahLst/>
            <a:cxnLst/>
            <a:rect l="l" t="t" r="r" b="b"/>
            <a:pathLst>
              <a:path w="17889388" h="1030634">
                <a:moveTo>
                  <a:pt x="0" y="0"/>
                </a:moveTo>
                <a:lnTo>
                  <a:pt x="17889388" y="0"/>
                </a:lnTo>
                <a:lnTo>
                  <a:pt x="17889388" y="1030634"/>
                </a:lnTo>
                <a:lnTo>
                  <a:pt x="0" y="1030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0712" y="7835236"/>
            <a:ext cx="18016385" cy="1906438"/>
          </a:xfrm>
          <a:custGeom>
            <a:avLst/>
            <a:gdLst/>
            <a:ahLst/>
            <a:cxnLst/>
            <a:rect l="l" t="t" r="r" b="b"/>
            <a:pathLst>
              <a:path w="18016385" h="1906438">
                <a:moveTo>
                  <a:pt x="0" y="0"/>
                </a:moveTo>
                <a:lnTo>
                  <a:pt x="18016385" y="0"/>
                </a:lnTo>
                <a:lnTo>
                  <a:pt x="18016385" y="1906439"/>
                </a:lnTo>
                <a:lnTo>
                  <a:pt x="0" y="19064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40922" y="166926"/>
            <a:ext cx="2079136" cy="2593972"/>
          </a:xfrm>
          <a:custGeom>
            <a:avLst/>
            <a:gdLst/>
            <a:ahLst/>
            <a:cxnLst/>
            <a:rect l="l" t="t" r="r" b="b"/>
            <a:pathLst>
              <a:path w="2079136" h="2593972">
                <a:moveTo>
                  <a:pt x="0" y="0"/>
                </a:moveTo>
                <a:lnTo>
                  <a:pt x="2079136" y="0"/>
                </a:lnTo>
                <a:lnTo>
                  <a:pt x="2079136" y="2593971"/>
                </a:lnTo>
                <a:lnTo>
                  <a:pt x="0" y="25939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009020" y="0"/>
            <a:ext cx="10278980" cy="6276032"/>
          </a:xfrm>
          <a:custGeom>
            <a:avLst/>
            <a:gdLst/>
            <a:ahLst/>
            <a:cxnLst/>
            <a:rect l="l" t="t" r="r" b="b"/>
            <a:pathLst>
              <a:path w="10278980" h="6276032">
                <a:moveTo>
                  <a:pt x="0" y="0"/>
                </a:moveTo>
                <a:lnTo>
                  <a:pt x="10278980" y="0"/>
                </a:lnTo>
                <a:lnTo>
                  <a:pt x="10278980" y="6276032"/>
                </a:lnTo>
                <a:lnTo>
                  <a:pt x="0" y="62760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782" r="-674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2294263" y="4643788"/>
            <a:ext cx="3245368" cy="1593828"/>
          </a:xfrm>
          <a:custGeom>
            <a:avLst/>
            <a:gdLst/>
            <a:ahLst/>
            <a:cxnLst/>
            <a:rect l="l" t="t" r="r" b="b"/>
            <a:pathLst>
              <a:path w="3245368" h="1593828">
                <a:moveTo>
                  <a:pt x="0" y="0"/>
                </a:moveTo>
                <a:lnTo>
                  <a:pt x="3245368" y="0"/>
                </a:lnTo>
                <a:lnTo>
                  <a:pt x="3245368" y="1593827"/>
                </a:lnTo>
                <a:lnTo>
                  <a:pt x="0" y="15938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TextBox 7"/>
          <p:cNvSpPr txBox="1"/>
          <p:nvPr/>
        </p:nvSpPr>
        <p:spPr>
          <a:xfrm>
            <a:off x="2697899" y="290836"/>
            <a:ext cx="7509653" cy="19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88"/>
              </a:lnSpc>
            </a:pPr>
            <a:r>
              <a:rPr lang="en-US" sz="6753">
                <a:solidFill>
                  <a:srgbClr val="404041"/>
                </a:solidFill>
                <a:latin typeface="Alegreya Heavy"/>
              </a:rPr>
              <a:t> Rewarding the most loyal users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177" y="8175429"/>
            <a:ext cx="3293958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2"/>
              </a:lnSpc>
            </a:pPr>
            <a:r>
              <a:rPr lang="en-US" sz="3804" dirty="0" err="1">
                <a:solidFill>
                  <a:srgbClr val="404041"/>
                </a:solidFill>
                <a:latin typeface="HK Grotesk Semi-Bold"/>
              </a:rPr>
              <a:t>Darby_Herzog</a:t>
            </a:r>
            <a:endParaRPr lang="en-US" sz="3804" dirty="0">
              <a:solidFill>
                <a:srgbClr val="404041"/>
              </a:solidFill>
              <a:latin typeface="HK Grotesk Semi-Bold"/>
            </a:endParaRPr>
          </a:p>
          <a:p>
            <a:pPr algn="l">
              <a:lnSpc>
                <a:spcPts val="3750"/>
              </a:lnSpc>
            </a:pPr>
            <a:r>
              <a:rPr lang="en-US" sz="1500" dirty="0">
                <a:solidFill>
                  <a:srgbClr val="FFFFFF"/>
                </a:solidFill>
                <a:latin typeface="HK Grotesk Medium"/>
              </a:rPr>
              <a:t> </a:t>
            </a:r>
          </a:p>
          <a:p>
            <a:pPr algn="l">
              <a:lnSpc>
                <a:spcPts val="3038"/>
              </a:lnSpc>
            </a:pPr>
            <a:r>
              <a:rPr lang="en-US" sz="2500" dirty="0">
                <a:solidFill>
                  <a:srgbClr val="404041"/>
                </a:solidFill>
                <a:latin typeface="HK Grotesk Medium"/>
              </a:rPr>
              <a:t>2016-0 5-06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16946" y="8271434"/>
            <a:ext cx="3779253" cy="1115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3804" dirty="0">
                <a:solidFill>
                  <a:srgbClr val="404041"/>
                </a:solidFill>
                <a:latin typeface="HK Grotesk Semi-Bold"/>
              </a:rPr>
              <a:t>Emilio_Bernier52</a:t>
            </a:r>
          </a:p>
          <a:p>
            <a:pPr algn="l">
              <a:lnSpc>
                <a:spcPts val="3750"/>
              </a:lnSpc>
            </a:pPr>
            <a:r>
              <a:rPr lang="en-US" sz="1500" dirty="0">
                <a:solidFill>
                  <a:srgbClr val="FFFFFF"/>
                </a:solidFill>
                <a:latin typeface="HK Grotesk Medium"/>
              </a:rPr>
              <a:t> </a:t>
            </a:r>
          </a:p>
          <a:p>
            <a:pPr algn="ctr">
              <a:lnSpc>
                <a:spcPts val="2170"/>
              </a:lnSpc>
            </a:pPr>
            <a:r>
              <a:rPr lang="en-US" sz="2500" dirty="0">
                <a:solidFill>
                  <a:srgbClr val="404041"/>
                </a:solidFill>
                <a:latin typeface="HK Grotesk Medium"/>
              </a:rPr>
              <a:t>2016-0 5-06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35727" y="8233236"/>
            <a:ext cx="2447049" cy="1247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3804" dirty="0">
                <a:solidFill>
                  <a:srgbClr val="404041"/>
                </a:solidFill>
                <a:latin typeface="HK Grotesk Semi-Bold"/>
              </a:rPr>
              <a:t>Elenor88</a:t>
            </a:r>
          </a:p>
          <a:p>
            <a:pPr algn="l">
              <a:lnSpc>
                <a:spcPts val="3750"/>
              </a:lnSpc>
            </a:pPr>
            <a:r>
              <a:rPr lang="en-US" sz="1500" dirty="0">
                <a:solidFill>
                  <a:srgbClr val="FFFFFF"/>
                </a:solidFill>
                <a:latin typeface="HK Grotesk Medium"/>
              </a:rPr>
              <a:t> </a:t>
            </a:r>
          </a:p>
          <a:p>
            <a:pPr algn="l">
              <a:lnSpc>
                <a:spcPts val="3293"/>
              </a:lnSpc>
            </a:pPr>
            <a:r>
              <a:rPr lang="en-US" sz="2500" dirty="0">
                <a:solidFill>
                  <a:srgbClr val="404041"/>
                </a:solidFill>
                <a:latin typeface="HK Grotesk Medium"/>
              </a:rPr>
              <a:t>2016-0 5-08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48805" y="8272139"/>
            <a:ext cx="1899190" cy="1702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sz="3804">
                <a:solidFill>
                  <a:srgbClr val="404041"/>
                </a:solidFill>
                <a:latin typeface="HK Grotesk Semi-Bold"/>
              </a:rPr>
              <a:t>Nicole71</a:t>
            </a:r>
          </a:p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FFFFFF"/>
                </a:solidFill>
                <a:latin typeface="HK Grotesk Medium"/>
              </a:rPr>
              <a:t> </a:t>
            </a:r>
          </a:p>
          <a:p>
            <a:pPr algn="l">
              <a:lnSpc>
                <a:spcPts val="3478"/>
              </a:lnSpc>
            </a:pPr>
            <a:r>
              <a:rPr lang="en-US" sz="2500">
                <a:solidFill>
                  <a:srgbClr val="404041"/>
                </a:solidFill>
                <a:latin typeface="HK Grotesk Medium"/>
              </a:rPr>
              <a:t>2016-0 5-09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8943" y="6705114"/>
            <a:ext cx="1160478" cy="1000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5769" dirty="0">
                <a:solidFill>
                  <a:srgbClr val="404041"/>
                </a:solidFill>
                <a:latin typeface="HK Grotesk Medium"/>
              </a:rPr>
              <a:t>01</a:t>
            </a:r>
            <a:r>
              <a:rPr lang="en-US" sz="5769" dirty="0">
                <a:solidFill>
                  <a:srgbClr val="FFFFFF"/>
                </a:solidFill>
                <a:latin typeface="HK Grotesk Medium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69689" y="6650079"/>
            <a:ext cx="1160477" cy="993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5769" dirty="0">
                <a:solidFill>
                  <a:srgbClr val="404041"/>
                </a:solidFill>
                <a:latin typeface="HK Grotesk Medium"/>
              </a:rPr>
              <a:t>02</a:t>
            </a:r>
            <a:r>
              <a:rPr lang="en-US" sz="5769" dirty="0">
                <a:solidFill>
                  <a:srgbClr val="FFFFFF"/>
                </a:solidFill>
                <a:latin typeface="HK Grotesk Medium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10952" y="6689608"/>
            <a:ext cx="1296600" cy="1000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5769" dirty="0">
                <a:solidFill>
                  <a:srgbClr val="404041"/>
                </a:solidFill>
                <a:latin typeface="HK Grotesk Medium"/>
              </a:rPr>
              <a:t>03</a:t>
            </a:r>
            <a:r>
              <a:rPr lang="en-US" sz="5769" dirty="0">
                <a:solidFill>
                  <a:srgbClr val="FFFFFF"/>
                </a:solidFill>
                <a:latin typeface="HK Grotesk Medium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37902" y="6677949"/>
            <a:ext cx="1160476" cy="993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5769" dirty="0">
                <a:solidFill>
                  <a:srgbClr val="404041"/>
                </a:solidFill>
                <a:latin typeface="HK Grotesk Medium"/>
              </a:rPr>
              <a:t>04</a:t>
            </a:r>
            <a:r>
              <a:rPr lang="en-US" sz="5769" dirty="0">
                <a:solidFill>
                  <a:srgbClr val="FFFFFF"/>
                </a:solidFill>
                <a:latin typeface="HK Grotesk Medium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15361" y="6724164"/>
            <a:ext cx="1160476" cy="993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5769" dirty="0">
                <a:solidFill>
                  <a:srgbClr val="404041"/>
                </a:solidFill>
                <a:latin typeface="HK Grotesk Medium"/>
              </a:rPr>
              <a:t>05</a:t>
            </a:r>
            <a:r>
              <a:rPr lang="en-US" sz="5769" dirty="0">
                <a:solidFill>
                  <a:srgbClr val="FFFFFF"/>
                </a:solidFill>
                <a:latin typeface="HK Grotesk Medium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88665" y="8249803"/>
            <a:ext cx="3530222" cy="1609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2"/>
              </a:lnSpc>
            </a:pPr>
            <a:r>
              <a:rPr lang="en-US" sz="3378">
                <a:solidFill>
                  <a:srgbClr val="404041"/>
                </a:solidFill>
                <a:latin typeface="HK Grotesk Semi-Bold"/>
              </a:rPr>
              <a:t>Jordyn.Jacobson2</a:t>
            </a:r>
          </a:p>
          <a:p>
            <a:pPr algn="l">
              <a:lnSpc>
                <a:spcPts val="3513"/>
              </a:lnSpc>
            </a:pPr>
            <a:r>
              <a:rPr lang="en-US" sz="1500">
                <a:solidFill>
                  <a:srgbClr val="FFFFFF"/>
                </a:solidFill>
                <a:latin typeface="HK Grotesk Medium"/>
              </a:rPr>
              <a:t> </a:t>
            </a:r>
          </a:p>
          <a:p>
            <a:pPr algn="ctr">
              <a:lnSpc>
                <a:spcPts val="3565"/>
              </a:lnSpc>
            </a:pPr>
            <a:r>
              <a:rPr lang="en-US" sz="2500">
                <a:solidFill>
                  <a:srgbClr val="404041"/>
                </a:solidFill>
                <a:latin typeface="HK Grotesk Medium"/>
              </a:rPr>
              <a:t>2016-0 5-14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0725" y="3176157"/>
            <a:ext cx="5948820" cy="684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8"/>
              </a:lnSpc>
            </a:pPr>
            <a:r>
              <a:rPr lang="en-US" sz="3949" spc="197" dirty="0">
                <a:solidFill>
                  <a:srgbClr val="000000"/>
                </a:solidFill>
                <a:latin typeface="League Spartan"/>
              </a:rPr>
              <a:t>TOP 5 OLDEST USERS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D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0696" y="593655"/>
            <a:ext cx="898331" cy="896950"/>
          </a:xfrm>
          <a:custGeom>
            <a:avLst/>
            <a:gdLst/>
            <a:ahLst/>
            <a:cxnLst/>
            <a:rect l="l" t="t" r="r" b="b"/>
            <a:pathLst>
              <a:path w="898331" h="896950">
                <a:moveTo>
                  <a:pt x="0" y="0"/>
                </a:moveTo>
                <a:lnTo>
                  <a:pt x="898331" y="0"/>
                </a:lnTo>
                <a:lnTo>
                  <a:pt x="898331" y="896950"/>
                </a:lnTo>
                <a:lnTo>
                  <a:pt x="0" y="896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28439" y="678170"/>
            <a:ext cx="3007062" cy="940727"/>
          </a:xfrm>
          <a:custGeom>
            <a:avLst/>
            <a:gdLst/>
            <a:ahLst/>
            <a:cxnLst/>
            <a:rect l="l" t="t" r="r" b="b"/>
            <a:pathLst>
              <a:path w="3007062" h="940727">
                <a:moveTo>
                  <a:pt x="0" y="0"/>
                </a:moveTo>
                <a:lnTo>
                  <a:pt x="3007062" y="0"/>
                </a:lnTo>
                <a:lnTo>
                  <a:pt x="3007062" y="940728"/>
                </a:lnTo>
                <a:lnTo>
                  <a:pt x="0" y="940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322397" y="750694"/>
            <a:ext cx="638099" cy="552450"/>
          </a:xfrm>
          <a:custGeom>
            <a:avLst/>
            <a:gdLst/>
            <a:ahLst/>
            <a:cxnLst/>
            <a:rect l="l" t="t" r="r" b="b"/>
            <a:pathLst>
              <a:path w="638099" h="552450">
                <a:moveTo>
                  <a:pt x="0" y="0"/>
                </a:moveTo>
                <a:lnTo>
                  <a:pt x="638099" y="0"/>
                </a:lnTo>
                <a:lnTo>
                  <a:pt x="638099" y="552450"/>
                </a:lnTo>
                <a:lnTo>
                  <a:pt x="0" y="5524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251345" y="1991458"/>
            <a:ext cx="2036655" cy="6305550"/>
          </a:xfrm>
          <a:custGeom>
            <a:avLst/>
            <a:gdLst/>
            <a:ahLst/>
            <a:cxnLst/>
            <a:rect l="l" t="t" r="r" b="b"/>
            <a:pathLst>
              <a:path w="2036655" h="6305550">
                <a:moveTo>
                  <a:pt x="0" y="0"/>
                </a:moveTo>
                <a:lnTo>
                  <a:pt x="2036655" y="0"/>
                </a:lnTo>
                <a:lnTo>
                  <a:pt x="2036655" y="6305550"/>
                </a:lnTo>
                <a:lnTo>
                  <a:pt x="0" y="63055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459855" y="1574883"/>
            <a:ext cx="3391595" cy="3391586"/>
            <a:chOff x="0" y="0"/>
            <a:chExt cx="4522127" cy="45221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2216" cy="4522089"/>
            </a:xfrm>
            <a:custGeom>
              <a:avLst/>
              <a:gdLst/>
              <a:ahLst/>
              <a:cxnLst/>
              <a:rect l="l" t="t" r="r" b="b"/>
              <a:pathLst>
                <a:path w="4522216" h="4522089">
                  <a:moveTo>
                    <a:pt x="2261108" y="0"/>
                  </a:moveTo>
                  <a:cubicBezTo>
                    <a:pt x="1012317" y="0"/>
                    <a:pt x="0" y="1012317"/>
                    <a:pt x="0" y="2261108"/>
                  </a:cubicBezTo>
                  <a:cubicBezTo>
                    <a:pt x="0" y="3509899"/>
                    <a:pt x="1012317" y="4522089"/>
                    <a:pt x="2261108" y="4522089"/>
                  </a:cubicBezTo>
                  <a:cubicBezTo>
                    <a:pt x="3509899" y="4522089"/>
                    <a:pt x="4522216" y="3509772"/>
                    <a:pt x="4522216" y="2261108"/>
                  </a:cubicBezTo>
                  <a:cubicBezTo>
                    <a:pt x="4522216" y="1012444"/>
                    <a:pt x="3509772" y="0"/>
                    <a:pt x="2261108" y="0"/>
                  </a:cubicBezTo>
                  <a:close/>
                </a:path>
              </a:pathLst>
            </a:custGeom>
            <a:blipFill>
              <a:blip r:embed="rId10"/>
              <a:stretch>
                <a:fillRect l="-43022" r="-4297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799074" y="1574883"/>
            <a:ext cx="3391595" cy="3391586"/>
            <a:chOff x="0" y="0"/>
            <a:chExt cx="4522127" cy="45221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22216" cy="4522089"/>
            </a:xfrm>
            <a:custGeom>
              <a:avLst/>
              <a:gdLst/>
              <a:ahLst/>
              <a:cxnLst/>
              <a:rect l="l" t="t" r="r" b="b"/>
              <a:pathLst>
                <a:path w="4522216" h="4522089">
                  <a:moveTo>
                    <a:pt x="2261108" y="0"/>
                  </a:moveTo>
                  <a:cubicBezTo>
                    <a:pt x="1012317" y="0"/>
                    <a:pt x="0" y="1012317"/>
                    <a:pt x="0" y="2261108"/>
                  </a:cubicBezTo>
                  <a:cubicBezTo>
                    <a:pt x="0" y="3509899"/>
                    <a:pt x="1012317" y="4522089"/>
                    <a:pt x="2261108" y="4522089"/>
                  </a:cubicBezTo>
                  <a:cubicBezTo>
                    <a:pt x="3509899" y="4522089"/>
                    <a:pt x="4522216" y="3509772"/>
                    <a:pt x="4522216" y="2261108"/>
                  </a:cubicBezTo>
                  <a:cubicBezTo>
                    <a:pt x="4522216" y="1012444"/>
                    <a:pt x="3509772" y="0"/>
                    <a:pt x="2261108" y="0"/>
                  </a:cubicBezTo>
                  <a:close/>
                </a:path>
              </a:pathLst>
            </a:custGeom>
            <a:blipFill>
              <a:blip r:embed="rId11"/>
              <a:stretch>
                <a:fillRect l="-24999" r="-24998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4459855" y="5320532"/>
            <a:ext cx="3391595" cy="3391586"/>
            <a:chOff x="0" y="0"/>
            <a:chExt cx="4522127" cy="45221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22216" cy="4522089"/>
            </a:xfrm>
            <a:custGeom>
              <a:avLst/>
              <a:gdLst/>
              <a:ahLst/>
              <a:cxnLst/>
              <a:rect l="l" t="t" r="r" b="b"/>
              <a:pathLst>
                <a:path w="4522216" h="4522089">
                  <a:moveTo>
                    <a:pt x="2261108" y="0"/>
                  </a:moveTo>
                  <a:cubicBezTo>
                    <a:pt x="1012317" y="0"/>
                    <a:pt x="0" y="1012317"/>
                    <a:pt x="0" y="2261108"/>
                  </a:cubicBezTo>
                  <a:cubicBezTo>
                    <a:pt x="0" y="3509899"/>
                    <a:pt x="1012317" y="4522089"/>
                    <a:pt x="2261108" y="4522089"/>
                  </a:cubicBezTo>
                  <a:cubicBezTo>
                    <a:pt x="3509137" y="4522089"/>
                    <a:pt x="4520946" y="3510915"/>
                    <a:pt x="4522216" y="2263267"/>
                  </a:cubicBezTo>
                  <a:lnTo>
                    <a:pt x="4522216" y="2263267"/>
                  </a:lnTo>
                  <a:lnTo>
                    <a:pt x="4522216" y="2259711"/>
                  </a:lnTo>
                  <a:lnTo>
                    <a:pt x="4522216" y="2259711"/>
                  </a:lnTo>
                  <a:cubicBezTo>
                    <a:pt x="4521454" y="1011682"/>
                    <a:pt x="3509391" y="0"/>
                    <a:pt x="2261108" y="0"/>
                  </a:cubicBezTo>
                  <a:close/>
                </a:path>
              </a:pathLst>
            </a:custGeom>
            <a:blipFill>
              <a:blip r:embed="rId12"/>
              <a:stretch>
                <a:fillRect t="-6911" r="1" b="-2649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799074" y="5320532"/>
            <a:ext cx="3391595" cy="3391586"/>
            <a:chOff x="0" y="0"/>
            <a:chExt cx="4522127" cy="45221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22216" cy="4522089"/>
            </a:xfrm>
            <a:custGeom>
              <a:avLst/>
              <a:gdLst/>
              <a:ahLst/>
              <a:cxnLst/>
              <a:rect l="l" t="t" r="r" b="b"/>
              <a:pathLst>
                <a:path w="4522216" h="4522089">
                  <a:moveTo>
                    <a:pt x="2259457" y="0"/>
                  </a:moveTo>
                  <a:cubicBezTo>
                    <a:pt x="1011428" y="889"/>
                    <a:pt x="0" y="1012825"/>
                    <a:pt x="0" y="2261108"/>
                  </a:cubicBezTo>
                  <a:cubicBezTo>
                    <a:pt x="0" y="3509772"/>
                    <a:pt x="1012317" y="4522089"/>
                    <a:pt x="2261108" y="4522089"/>
                  </a:cubicBezTo>
                  <a:cubicBezTo>
                    <a:pt x="3509899" y="4522089"/>
                    <a:pt x="4522216" y="3509772"/>
                    <a:pt x="4522216" y="2261108"/>
                  </a:cubicBezTo>
                  <a:cubicBezTo>
                    <a:pt x="4522089" y="1012825"/>
                    <a:pt x="3510661" y="889"/>
                    <a:pt x="2262632" y="0"/>
                  </a:cubicBezTo>
                  <a:close/>
                </a:path>
              </a:pathLst>
            </a:custGeom>
            <a:blipFill>
              <a:blip r:embed="rId13"/>
              <a:stretch>
                <a:fillRect l="-25046" r="-2495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Freeform 14"/>
          <p:cNvSpPr/>
          <p:nvPr/>
        </p:nvSpPr>
        <p:spPr>
          <a:xfrm>
            <a:off x="3838299" y="5268382"/>
            <a:ext cx="38100" cy="3838651"/>
          </a:xfrm>
          <a:custGeom>
            <a:avLst/>
            <a:gdLst/>
            <a:ahLst/>
            <a:cxnLst/>
            <a:rect l="l" t="t" r="r" b="b"/>
            <a:pathLst>
              <a:path w="38100" h="3838651">
                <a:moveTo>
                  <a:pt x="0" y="0"/>
                </a:moveTo>
                <a:lnTo>
                  <a:pt x="38100" y="0"/>
                </a:lnTo>
                <a:lnTo>
                  <a:pt x="38100" y="3838651"/>
                </a:lnTo>
                <a:lnTo>
                  <a:pt x="0" y="38386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6261878" y="2643368"/>
            <a:ext cx="557127" cy="745817"/>
          </a:xfrm>
          <a:custGeom>
            <a:avLst/>
            <a:gdLst/>
            <a:ahLst/>
            <a:cxnLst/>
            <a:rect l="l" t="t" r="r" b="b"/>
            <a:pathLst>
              <a:path w="557127" h="745817">
                <a:moveTo>
                  <a:pt x="0" y="0"/>
                </a:moveTo>
                <a:lnTo>
                  <a:pt x="557127" y="0"/>
                </a:lnTo>
                <a:lnTo>
                  <a:pt x="557127" y="745818"/>
                </a:lnTo>
                <a:lnTo>
                  <a:pt x="0" y="7458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7355072" y="5316007"/>
            <a:ext cx="38100" cy="3838651"/>
          </a:xfrm>
          <a:custGeom>
            <a:avLst/>
            <a:gdLst/>
            <a:ahLst/>
            <a:cxnLst/>
            <a:rect l="l" t="t" r="r" b="b"/>
            <a:pathLst>
              <a:path w="38100" h="3838651">
                <a:moveTo>
                  <a:pt x="0" y="0"/>
                </a:moveTo>
                <a:lnTo>
                  <a:pt x="38100" y="0"/>
                </a:lnTo>
                <a:lnTo>
                  <a:pt x="38100" y="3838651"/>
                </a:lnTo>
                <a:lnTo>
                  <a:pt x="0" y="38386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13455958" y="9195073"/>
            <a:ext cx="782393" cy="879196"/>
          </a:xfrm>
          <a:custGeom>
            <a:avLst/>
            <a:gdLst/>
            <a:ahLst/>
            <a:cxnLst/>
            <a:rect l="l" t="t" r="r" b="b"/>
            <a:pathLst>
              <a:path w="782393" h="879196">
                <a:moveTo>
                  <a:pt x="0" y="0"/>
                </a:moveTo>
                <a:lnTo>
                  <a:pt x="782393" y="0"/>
                </a:lnTo>
                <a:lnTo>
                  <a:pt x="782393" y="879196"/>
                </a:lnTo>
                <a:lnTo>
                  <a:pt x="0" y="8791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10604363" y="1347121"/>
            <a:ext cx="7442006" cy="7561164"/>
          </a:xfrm>
          <a:custGeom>
            <a:avLst/>
            <a:gdLst/>
            <a:ahLst/>
            <a:cxnLst/>
            <a:rect l="l" t="t" r="r" b="b"/>
            <a:pathLst>
              <a:path w="7442006" h="7561164">
                <a:moveTo>
                  <a:pt x="0" y="0"/>
                </a:moveTo>
                <a:lnTo>
                  <a:pt x="7442007" y="0"/>
                </a:lnTo>
                <a:lnTo>
                  <a:pt x="7442007" y="7561164"/>
                </a:lnTo>
                <a:lnTo>
                  <a:pt x="0" y="756116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17062961" y="9329557"/>
            <a:ext cx="790413" cy="611600"/>
          </a:xfrm>
          <a:custGeom>
            <a:avLst/>
            <a:gdLst/>
            <a:ahLst/>
            <a:cxnLst/>
            <a:rect l="l" t="t" r="r" b="b"/>
            <a:pathLst>
              <a:path w="790413" h="611600">
                <a:moveTo>
                  <a:pt x="0" y="0"/>
                </a:moveTo>
                <a:lnTo>
                  <a:pt x="790413" y="0"/>
                </a:lnTo>
                <a:lnTo>
                  <a:pt x="790413" y="611600"/>
                </a:lnTo>
                <a:lnTo>
                  <a:pt x="0" y="6116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481489" y="1795929"/>
            <a:ext cx="8601223" cy="172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74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Remind Inactive users to start posting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75472" y="3585648"/>
            <a:ext cx="7994599" cy="108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9"/>
              </a:lnSpc>
            </a:pPr>
            <a:r>
              <a:rPr lang="en-US" sz="2042" spc="81">
                <a:solidFill>
                  <a:srgbClr val="FFFFFF"/>
                </a:solidFill>
                <a:latin typeface="Open Sans"/>
              </a:rPr>
              <a:t>We have found a list of 26 people with their user id who have never posted a single photo on Instagram. they'll be receiving promotional emails to post their 1st photo.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397361" y="9417625"/>
            <a:ext cx="2518477" cy="59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442" spc="172">
                <a:solidFill>
                  <a:srgbClr val="FFFFFF"/>
                </a:solidFill>
                <a:latin typeface="League Spartan"/>
              </a:rPr>
              <a:t>REMINDER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3572" y="5198535"/>
            <a:ext cx="2975200" cy="389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5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</a:rPr>
              <a:t>5-Aniya_Hackett 7-Kasandra_Homenick 14-Jaclyn81 21-Rocio33 24-Maxwell.Halvorson 25-Tierra.Trantow 34-Pearl7 36-Ollie_Ledner37 41-Mckenna17 45-David.Osinski47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92438" y="5184458"/>
            <a:ext cx="2970105" cy="3904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5"/>
              </a:lnSpc>
            </a:pPr>
            <a:r>
              <a:rPr lang="en-US" sz="2230">
                <a:solidFill>
                  <a:srgbClr val="FFFFFF"/>
                </a:solidFill>
                <a:latin typeface="Canva Sans"/>
              </a:rPr>
              <a:t>49-Morgan.Kassulke 53-Linnea59 54-Duane60 57-Julien_Schmidt 66-Mike.Auer39 68-Franco_Keebler64 71-Nia_Haag 74-Hulda.Macejkovic 75-Leslie67 76-Janelle.Nikolaus81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03179" y="5247865"/>
            <a:ext cx="2959065" cy="206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930">
                <a:solidFill>
                  <a:srgbClr val="FFFFFF"/>
                </a:solidFill>
                <a:latin typeface="Canva Sans"/>
              </a:rPr>
              <a:t>80-Darby_Herzog 81-Esther.Zulauf61 83-Bartholome.Bernhard 89-Jessyca_West 90-Esmeralda.Mraz57 91-Bethany20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D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35261" y="2226402"/>
            <a:ext cx="999896" cy="999896"/>
            <a:chOff x="0" y="0"/>
            <a:chExt cx="1333195" cy="13331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3246" cy="1333246"/>
            </a:xfrm>
            <a:custGeom>
              <a:avLst/>
              <a:gdLst/>
              <a:ahLst/>
              <a:cxnLst/>
              <a:rect l="l" t="t" r="r" b="b"/>
              <a:pathLst>
                <a:path w="1333246" h="1333246">
                  <a:moveTo>
                    <a:pt x="665607" y="0"/>
                  </a:moveTo>
                  <a:cubicBezTo>
                    <a:pt x="297942" y="508"/>
                    <a:pt x="0" y="298831"/>
                    <a:pt x="0" y="666623"/>
                  </a:cubicBezTo>
                  <a:cubicBezTo>
                    <a:pt x="0" y="1034796"/>
                    <a:pt x="298450" y="1333246"/>
                    <a:pt x="666623" y="1333246"/>
                  </a:cubicBezTo>
                  <a:cubicBezTo>
                    <a:pt x="1034796" y="1333246"/>
                    <a:pt x="1333246" y="1034796"/>
                    <a:pt x="1333246" y="666623"/>
                  </a:cubicBezTo>
                  <a:cubicBezTo>
                    <a:pt x="1333246" y="298831"/>
                    <a:pt x="1035304" y="508"/>
                    <a:pt x="667639" y="0"/>
                  </a:cubicBezTo>
                  <a:close/>
                </a:path>
              </a:pathLst>
            </a:custGeom>
            <a:blipFill>
              <a:blip r:embed="rId2"/>
              <a:stretch>
                <a:fillRect l="-20623" r="-17570" b="-10719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82848" y="3841585"/>
            <a:ext cx="943337" cy="943337"/>
            <a:chOff x="0" y="0"/>
            <a:chExt cx="1257783" cy="12577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7808" cy="1257808"/>
            </a:xfrm>
            <a:custGeom>
              <a:avLst/>
              <a:gdLst/>
              <a:ahLst/>
              <a:cxnLst/>
              <a:rect l="l" t="t" r="r" b="b"/>
              <a:pathLst>
                <a:path w="1257808" h="1257808">
                  <a:moveTo>
                    <a:pt x="628269" y="0"/>
                  </a:moveTo>
                  <a:cubicBezTo>
                    <a:pt x="281305" y="254"/>
                    <a:pt x="0" y="281813"/>
                    <a:pt x="0" y="628904"/>
                  </a:cubicBezTo>
                  <a:cubicBezTo>
                    <a:pt x="0" y="976249"/>
                    <a:pt x="281559" y="1257808"/>
                    <a:pt x="628904" y="1257808"/>
                  </a:cubicBezTo>
                  <a:cubicBezTo>
                    <a:pt x="976249" y="1257808"/>
                    <a:pt x="1257808" y="976249"/>
                    <a:pt x="1257808" y="628904"/>
                  </a:cubicBezTo>
                  <a:cubicBezTo>
                    <a:pt x="1257808" y="281813"/>
                    <a:pt x="976503" y="254"/>
                    <a:pt x="629412" y="0"/>
                  </a:cubicBezTo>
                  <a:close/>
                </a:path>
              </a:pathLst>
            </a:custGeom>
            <a:blipFill>
              <a:blip r:embed="rId3"/>
              <a:stretch>
                <a:fillRect l="-59109" r="-74487" b="-5579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621468" y="7030079"/>
            <a:ext cx="999896" cy="999896"/>
            <a:chOff x="0" y="0"/>
            <a:chExt cx="1333195" cy="13331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3246" cy="1333246"/>
            </a:xfrm>
            <a:custGeom>
              <a:avLst/>
              <a:gdLst/>
              <a:ahLst/>
              <a:cxnLst/>
              <a:rect l="l" t="t" r="r" b="b"/>
              <a:pathLst>
                <a:path w="1333246" h="1333246">
                  <a:moveTo>
                    <a:pt x="666623" y="0"/>
                  </a:moveTo>
                  <a:cubicBezTo>
                    <a:pt x="298450" y="0"/>
                    <a:pt x="0" y="298450"/>
                    <a:pt x="0" y="666623"/>
                  </a:cubicBezTo>
                  <a:cubicBezTo>
                    <a:pt x="0" y="1034796"/>
                    <a:pt x="298450" y="1333246"/>
                    <a:pt x="666623" y="1333246"/>
                  </a:cubicBezTo>
                  <a:cubicBezTo>
                    <a:pt x="1034796" y="1333246"/>
                    <a:pt x="1333246" y="1034796"/>
                    <a:pt x="1333246" y="666623"/>
                  </a:cubicBezTo>
                  <a:cubicBezTo>
                    <a:pt x="1333246" y="298450"/>
                    <a:pt x="1034796" y="0"/>
                    <a:pt x="666623" y="0"/>
                  </a:cubicBezTo>
                  <a:close/>
                </a:path>
              </a:pathLst>
            </a:custGeom>
            <a:blipFill>
              <a:blip r:embed="rId4"/>
              <a:stretch>
                <a:fillRect l="-34496" t="-45182" r="-11098" b="-7320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759352" y="1504712"/>
            <a:ext cx="999896" cy="999896"/>
            <a:chOff x="0" y="0"/>
            <a:chExt cx="1333195" cy="13331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3246" cy="1333246"/>
            </a:xfrm>
            <a:custGeom>
              <a:avLst/>
              <a:gdLst/>
              <a:ahLst/>
              <a:cxnLst/>
              <a:rect l="l" t="t" r="r" b="b"/>
              <a:pathLst>
                <a:path w="1333246" h="1333246">
                  <a:moveTo>
                    <a:pt x="666623" y="0"/>
                  </a:moveTo>
                  <a:cubicBezTo>
                    <a:pt x="298450" y="0"/>
                    <a:pt x="0" y="298450"/>
                    <a:pt x="0" y="666623"/>
                  </a:cubicBezTo>
                  <a:cubicBezTo>
                    <a:pt x="0" y="1034796"/>
                    <a:pt x="298450" y="1333246"/>
                    <a:pt x="666623" y="1333246"/>
                  </a:cubicBezTo>
                  <a:cubicBezTo>
                    <a:pt x="1034796" y="1333246"/>
                    <a:pt x="1333246" y="1034796"/>
                    <a:pt x="1333246" y="666623"/>
                  </a:cubicBezTo>
                  <a:cubicBezTo>
                    <a:pt x="1333246" y="298450"/>
                    <a:pt x="1034796" y="0"/>
                    <a:pt x="666623" y="0"/>
                  </a:cubicBezTo>
                  <a:close/>
                </a:path>
              </a:pathLst>
            </a:custGeom>
            <a:blipFill>
              <a:blip r:embed="rId5"/>
              <a:stretch>
                <a:fillRect l="-35574" t="-36104" r="-11820" b="-8508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35209" y="7929743"/>
            <a:ext cx="999896" cy="999896"/>
            <a:chOff x="0" y="0"/>
            <a:chExt cx="1333195" cy="13331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33246" cy="1333246"/>
            </a:xfrm>
            <a:custGeom>
              <a:avLst/>
              <a:gdLst/>
              <a:ahLst/>
              <a:cxnLst/>
              <a:rect l="l" t="t" r="r" b="b"/>
              <a:pathLst>
                <a:path w="1333246" h="1333246">
                  <a:moveTo>
                    <a:pt x="666623" y="0"/>
                  </a:moveTo>
                  <a:cubicBezTo>
                    <a:pt x="298450" y="0"/>
                    <a:pt x="0" y="298450"/>
                    <a:pt x="0" y="666623"/>
                  </a:cubicBezTo>
                  <a:cubicBezTo>
                    <a:pt x="0" y="1034796"/>
                    <a:pt x="298450" y="1333246"/>
                    <a:pt x="666623" y="1333246"/>
                  </a:cubicBezTo>
                  <a:cubicBezTo>
                    <a:pt x="1034796" y="1333246"/>
                    <a:pt x="1333246" y="1034796"/>
                    <a:pt x="1333246" y="666623"/>
                  </a:cubicBezTo>
                  <a:cubicBezTo>
                    <a:pt x="1333246" y="298450"/>
                    <a:pt x="1034796" y="0"/>
                    <a:pt x="666623" y="0"/>
                  </a:cubicBezTo>
                  <a:close/>
                </a:path>
              </a:pathLst>
            </a:custGeom>
            <a:blipFill>
              <a:blip r:embed="rId6"/>
              <a:stretch>
                <a:fillRect l="-23674" t="-19446" r="-14319" b="-8754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-63503" y="0"/>
            <a:ext cx="18414997" cy="9342501"/>
          </a:xfrm>
          <a:custGeom>
            <a:avLst/>
            <a:gdLst/>
            <a:ahLst/>
            <a:cxnLst/>
            <a:rect l="l" t="t" r="r" b="b"/>
            <a:pathLst>
              <a:path w="18414997" h="9342501">
                <a:moveTo>
                  <a:pt x="0" y="0"/>
                </a:moveTo>
                <a:lnTo>
                  <a:pt x="18414997" y="0"/>
                </a:lnTo>
                <a:lnTo>
                  <a:pt x="18414997" y="9342501"/>
                </a:lnTo>
                <a:lnTo>
                  <a:pt x="0" y="93425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5888043" y="3668268"/>
            <a:ext cx="2381250" cy="2524125"/>
          </a:xfrm>
          <a:custGeom>
            <a:avLst/>
            <a:gdLst/>
            <a:ahLst/>
            <a:cxnLst/>
            <a:rect l="l" t="t" r="r" b="b"/>
            <a:pathLst>
              <a:path w="2381250" h="2524125">
                <a:moveTo>
                  <a:pt x="0" y="0"/>
                </a:moveTo>
                <a:lnTo>
                  <a:pt x="2381250" y="0"/>
                </a:lnTo>
                <a:lnTo>
                  <a:pt x="2381250" y="2524125"/>
                </a:lnTo>
                <a:lnTo>
                  <a:pt x="0" y="25241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316601" y="5118802"/>
            <a:ext cx="2390775" cy="1943100"/>
          </a:xfrm>
          <a:custGeom>
            <a:avLst/>
            <a:gdLst/>
            <a:ahLst/>
            <a:cxnLst/>
            <a:rect l="l" t="t" r="r" b="b"/>
            <a:pathLst>
              <a:path w="2390775" h="1943100">
                <a:moveTo>
                  <a:pt x="0" y="0"/>
                </a:moveTo>
                <a:lnTo>
                  <a:pt x="2390775" y="0"/>
                </a:lnTo>
                <a:lnTo>
                  <a:pt x="2390775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215875" y="40015"/>
            <a:ext cx="2238375" cy="1809750"/>
          </a:xfrm>
          <a:custGeom>
            <a:avLst/>
            <a:gdLst/>
            <a:ahLst/>
            <a:cxnLst/>
            <a:rect l="l" t="t" r="r" b="b"/>
            <a:pathLst>
              <a:path w="2238375" h="1809750">
                <a:moveTo>
                  <a:pt x="0" y="0"/>
                </a:moveTo>
                <a:lnTo>
                  <a:pt x="2238375" y="0"/>
                </a:lnTo>
                <a:lnTo>
                  <a:pt x="2238375" y="1809750"/>
                </a:lnTo>
                <a:lnTo>
                  <a:pt x="0" y="1809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0" y="5894613"/>
            <a:ext cx="2912812" cy="4114800"/>
          </a:xfrm>
          <a:custGeom>
            <a:avLst/>
            <a:gdLst/>
            <a:ahLst/>
            <a:cxnLst/>
            <a:rect l="l" t="t" r="r" b="b"/>
            <a:pathLst>
              <a:path w="2912812" h="4114800">
                <a:moveTo>
                  <a:pt x="0" y="0"/>
                </a:moveTo>
                <a:lnTo>
                  <a:pt x="2912812" y="0"/>
                </a:lnTo>
                <a:lnTo>
                  <a:pt x="29128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0" y="0"/>
            <a:ext cx="18288000" cy="126054"/>
          </a:xfrm>
          <a:custGeom>
            <a:avLst/>
            <a:gdLst/>
            <a:ahLst/>
            <a:cxnLst/>
            <a:rect l="l" t="t" r="r" b="b"/>
            <a:pathLst>
              <a:path w="18288000" h="126054">
                <a:moveTo>
                  <a:pt x="0" y="0"/>
                </a:moveTo>
                <a:lnTo>
                  <a:pt x="18288000" y="0"/>
                </a:lnTo>
                <a:lnTo>
                  <a:pt x="18288000" y="126054"/>
                </a:lnTo>
                <a:lnTo>
                  <a:pt x="0" y="1260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2454516" y="927802"/>
            <a:ext cx="15087752" cy="59198"/>
          </a:xfrm>
          <a:custGeom>
            <a:avLst/>
            <a:gdLst/>
            <a:ahLst/>
            <a:cxnLst/>
            <a:rect l="l" t="t" r="r" b="b"/>
            <a:pathLst>
              <a:path w="15087752" h="59198">
                <a:moveTo>
                  <a:pt x="0" y="0"/>
                </a:moveTo>
                <a:lnTo>
                  <a:pt x="15087753" y="0"/>
                </a:lnTo>
                <a:lnTo>
                  <a:pt x="15087753" y="59198"/>
                </a:lnTo>
                <a:lnTo>
                  <a:pt x="0" y="591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-63503" y="8429692"/>
            <a:ext cx="18414997" cy="2073840"/>
          </a:xfrm>
          <a:custGeom>
            <a:avLst/>
            <a:gdLst/>
            <a:ahLst/>
            <a:cxnLst/>
            <a:rect l="l" t="t" r="r" b="b"/>
            <a:pathLst>
              <a:path w="18414997" h="2073840">
                <a:moveTo>
                  <a:pt x="0" y="0"/>
                </a:moveTo>
                <a:lnTo>
                  <a:pt x="18414997" y="0"/>
                </a:lnTo>
                <a:lnTo>
                  <a:pt x="18414997" y="2073840"/>
                </a:lnTo>
                <a:lnTo>
                  <a:pt x="0" y="20738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5693121" y="544573"/>
            <a:ext cx="6840360" cy="743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1"/>
              </a:lnSpc>
            </a:pPr>
            <a:r>
              <a:rPr lang="en-US" sz="4803" spc="28">
                <a:solidFill>
                  <a:srgbClr val="FFFFFF"/>
                </a:solidFill>
                <a:latin typeface="Alegreya Sans SC Heavy"/>
              </a:rPr>
              <a:t> Tabular representation</a:t>
            </a:r>
          </a:p>
          <a:p>
            <a:pPr algn="l">
              <a:lnSpc>
                <a:spcPts val="4141"/>
              </a:lnSpc>
            </a:pPr>
            <a:r>
              <a:rPr lang="en-US" sz="1656">
                <a:solidFill>
                  <a:srgbClr val="FFFFFF"/>
                </a:solidFill>
                <a:latin typeface="DM Sans"/>
              </a:rPr>
              <a:t>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50780" y="1021737"/>
            <a:ext cx="528162" cy="525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7"/>
              </a:lnSpc>
            </a:pPr>
            <a:r>
              <a:rPr lang="en-US" sz="1448" dirty="0">
                <a:solidFill>
                  <a:srgbClr val="000000"/>
                </a:solidFill>
                <a:latin typeface="DM Sans"/>
              </a:rPr>
              <a:t> </a:t>
            </a:r>
          </a:p>
          <a:p>
            <a:pPr algn="l">
              <a:lnSpc>
                <a:spcPts val="2546"/>
              </a:lnSpc>
            </a:pPr>
            <a:r>
              <a:rPr lang="en-US" sz="2400" spc="120" dirty="0">
                <a:solidFill>
                  <a:srgbClr val="FFFFFF"/>
                </a:solidFill>
                <a:latin typeface="League Spartan"/>
              </a:rPr>
              <a:t>ID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75819" y="1090631"/>
            <a:ext cx="582891" cy="432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76"/>
              </a:lnSpc>
            </a:pPr>
            <a:r>
              <a:rPr lang="en-US" sz="2483" spc="124" dirty="0">
                <a:solidFill>
                  <a:srgbClr val="FFFFFF"/>
                </a:solidFill>
                <a:latin typeface="League Spartan"/>
              </a:rPr>
              <a:t>ID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45308" y="1100741"/>
            <a:ext cx="582892" cy="419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3"/>
              </a:lnSpc>
            </a:pPr>
            <a:r>
              <a:rPr lang="en-US" sz="2395" spc="119" dirty="0">
                <a:solidFill>
                  <a:srgbClr val="FFFFFF"/>
                </a:solidFill>
                <a:latin typeface="League Spartan"/>
              </a:rPr>
              <a:t>ID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00155" y="986514"/>
            <a:ext cx="1956968" cy="562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8"/>
              </a:lnSpc>
            </a:pPr>
            <a:r>
              <a:rPr lang="en-US" sz="3149">
                <a:solidFill>
                  <a:srgbClr val="FFFFFF"/>
                </a:solidFill>
                <a:latin typeface="Canva Sans"/>
              </a:rPr>
              <a:t>Username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50989" y="989286"/>
            <a:ext cx="2018881" cy="5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8"/>
              </a:lnSpc>
            </a:pPr>
            <a:r>
              <a:rPr lang="en-US" sz="3248">
                <a:solidFill>
                  <a:srgbClr val="FFFFFF"/>
                </a:solidFill>
                <a:latin typeface="Canva Sans"/>
              </a:rPr>
              <a:t>Username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15779" y="1081002"/>
            <a:ext cx="2018881" cy="479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7"/>
              </a:lnSpc>
            </a:pPr>
            <a:r>
              <a:rPr lang="en-US" sz="1656">
                <a:solidFill>
                  <a:srgbClr val="FFFFFF"/>
                </a:solidFill>
                <a:latin typeface="DM Sans"/>
              </a:rPr>
              <a:t> </a:t>
            </a:r>
          </a:p>
          <a:p>
            <a:pPr algn="l">
              <a:lnSpc>
                <a:spcPts val="1858"/>
              </a:lnSpc>
            </a:pPr>
            <a:r>
              <a:rPr lang="en-US" sz="3248">
                <a:solidFill>
                  <a:srgbClr val="FFFFFF"/>
                </a:solidFill>
                <a:latin typeface="Canva Sans"/>
              </a:rPr>
              <a:t>Username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728617" y="1918418"/>
            <a:ext cx="178445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42681" y="2887778"/>
            <a:ext cx="150316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7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647431" y="3915394"/>
            <a:ext cx="340816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14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657030" y="4805038"/>
            <a:ext cx="321618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21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642892" y="5694683"/>
            <a:ext cx="349895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24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645943" y="6664042"/>
            <a:ext cx="343793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25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634036" y="8530837"/>
            <a:ext cx="367605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36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647431" y="9506941"/>
            <a:ext cx="340816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41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637906" y="7632116"/>
            <a:ext cx="359866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34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685799" y="1906671"/>
            <a:ext cx="362992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45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679250" y="2856982"/>
            <a:ext cx="426572" cy="394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 dirty="0">
                <a:solidFill>
                  <a:srgbClr val="000000"/>
                </a:solidFill>
                <a:latin typeface="Canva Sans Bold"/>
              </a:rPr>
              <a:t>49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690412" y="3830259"/>
            <a:ext cx="353764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53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685799" y="4778882"/>
            <a:ext cx="362992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54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702914" y="5671871"/>
            <a:ext cx="328761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57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645308" y="6669805"/>
            <a:ext cx="384721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66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650666" y="7531884"/>
            <a:ext cx="374005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68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684375" y="8620653"/>
            <a:ext cx="306586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71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99936" y="9506941"/>
            <a:ext cx="405885" cy="394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 dirty="0">
                <a:solidFill>
                  <a:srgbClr val="000000"/>
                </a:solidFill>
                <a:latin typeface="Canva Sans Bold"/>
              </a:rPr>
              <a:t>74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775819" y="1937468"/>
            <a:ext cx="328761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75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768899" y="2887779"/>
            <a:ext cx="388590" cy="394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76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745905" y="3830259"/>
            <a:ext cx="388590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80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766294" y="4805038"/>
            <a:ext cx="337989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81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779123" y="5695345"/>
            <a:ext cx="356890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83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788573" y="6721855"/>
            <a:ext cx="373112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89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740919" y="7632116"/>
            <a:ext cx="398562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90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766294" y="8582425"/>
            <a:ext cx="347811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91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428453" y="1945724"/>
            <a:ext cx="2133685" cy="372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30"/>
              </a:lnSpc>
              <a:spcBef>
                <a:spcPct val="0"/>
              </a:spcBef>
            </a:pPr>
            <a:r>
              <a:rPr lang="en-US" sz="2236" dirty="0" err="1">
                <a:solidFill>
                  <a:srgbClr val="000000"/>
                </a:solidFill>
                <a:latin typeface="Canva Sans Bold"/>
              </a:rPr>
              <a:t>Aniya_Hackett</a:t>
            </a:r>
            <a:endParaRPr lang="en-US" sz="2236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4400776" y="2856981"/>
            <a:ext cx="2868899" cy="381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Kasandra_Homenick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428454" y="3885419"/>
            <a:ext cx="1237208" cy="381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Jaclyn81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428454" y="4793266"/>
            <a:ext cx="2104579" cy="381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Rocio33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428454" y="5640756"/>
            <a:ext cx="2727217" cy="372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 dirty="0" err="1">
                <a:solidFill>
                  <a:srgbClr val="000000"/>
                </a:solidFill>
                <a:latin typeface="Canva Sans Bold"/>
              </a:rPr>
              <a:t>Maxwell.Halvorson</a:t>
            </a:r>
            <a:endParaRPr lang="en-US" sz="2236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4428454" y="6750942"/>
            <a:ext cx="2242902" cy="372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 dirty="0" err="1">
                <a:solidFill>
                  <a:srgbClr val="000000"/>
                </a:solidFill>
                <a:latin typeface="Canva Sans Bold"/>
              </a:rPr>
              <a:t>Tierra.Trantow</a:t>
            </a:r>
            <a:endParaRPr lang="en-US" sz="2236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4428453" y="7632116"/>
            <a:ext cx="989231" cy="372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0"/>
              </a:lnSpc>
              <a:spcBef>
                <a:spcPct val="0"/>
              </a:spcBef>
            </a:pPr>
            <a:r>
              <a:rPr lang="en-US" sz="2236" dirty="0">
                <a:solidFill>
                  <a:srgbClr val="000000"/>
                </a:solidFill>
                <a:latin typeface="Canva Sans Bold"/>
              </a:rPr>
              <a:t>Pearl7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4423458" y="8670690"/>
            <a:ext cx="2364583" cy="372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 dirty="0">
                <a:solidFill>
                  <a:srgbClr val="000000"/>
                </a:solidFill>
                <a:latin typeface="Canva Sans Bold"/>
              </a:rPr>
              <a:t>Ollie_Ledner37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428454" y="9531944"/>
            <a:ext cx="1775949" cy="372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Mckenna17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8445186" y="2003661"/>
            <a:ext cx="2347975" cy="372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 dirty="0">
                <a:solidFill>
                  <a:srgbClr val="000000"/>
                </a:solidFill>
                <a:latin typeface="Canva Sans Bold"/>
              </a:rPr>
              <a:t>David.Osinski47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8441081" y="2914920"/>
            <a:ext cx="2527697" cy="372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 dirty="0" err="1">
                <a:solidFill>
                  <a:srgbClr val="000000"/>
                </a:solidFill>
                <a:latin typeface="Canva Sans Bold"/>
              </a:rPr>
              <a:t>Morgan.Kassulke</a:t>
            </a:r>
            <a:endParaRPr lang="en-US" sz="2236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8418460" y="3915394"/>
            <a:ext cx="1472264" cy="372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Linnea59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8418460" y="4821643"/>
            <a:ext cx="1470220" cy="372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  <a:spcBef>
                <a:spcPct val="0"/>
              </a:spcBef>
            </a:pPr>
            <a:r>
              <a:rPr lang="en-US" sz="2240">
                <a:solidFill>
                  <a:srgbClr val="000000"/>
                </a:solidFill>
                <a:latin typeface="Canva Sans Bold"/>
              </a:rPr>
              <a:t>Duane60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8441082" y="5726773"/>
            <a:ext cx="2146399" cy="381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Julien_Schmidt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8418460" y="6631997"/>
            <a:ext cx="1832074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Mike.Auer39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8441082" y="7648626"/>
            <a:ext cx="2892752" cy="372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Franco_Keebler64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8441082" y="8620653"/>
            <a:ext cx="1489297" cy="372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Nia_Haag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418460" y="9418987"/>
            <a:ext cx="2833650" cy="372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Hulda.Macejkovic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2658382" y="1973028"/>
            <a:ext cx="1299898" cy="372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Leslie67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2658382" y="2887778"/>
            <a:ext cx="2733675" cy="39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Janelle.Nikolaus81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2658381" y="3846770"/>
            <a:ext cx="2241439" cy="372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Darby_Herzog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2658382" y="4762151"/>
            <a:ext cx="2506632" cy="372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Esther.Zulauf61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2545588" y="5721380"/>
            <a:ext cx="3060527" cy="355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0"/>
              </a:lnSpc>
              <a:spcBef>
                <a:spcPct val="0"/>
              </a:spcBef>
            </a:pPr>
            <a:r>
              <a:rPr lang="en-US" sz="2136">
                <a:solidFill>
                  <a:srgbClr val="000000"/>
                </a:solidFill>
                <a:latin typeface="Canva Sans Bold"/>
              </a:rPr>
              <a:t>Bartholome.Bernhard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2658382" y="6721855"/>
            <a:ext cx="2193409" cy="372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Jessyca_West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2658381" y="7648626"/>
            <a:ext cx="2897521" cy="372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Esmeralda.Mraz57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2658382" y="8765797"/>
            <a:ext cx="1743418" cy="372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Bethany20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1074" y="8269357"/>
            <a:ext cx="3971573" cy="1247775"/>
          </a:xfrm>
          <a:custGeom>
            <a:avLst/>
            <a:gdLst/>
            <a:ahLst/>
            <a:cxnLst/>
            <a:rect l="l" t="t" r="r" b="b"/>
            <a:pathLst>
              <a:path w="3971573" h="1247775">
                <a:moveTo>
                  <a:pt x="0" y="0"/>
                </a:moveTo>
                <a:lnTo>
                  <a:pt x="3971573" y="0"/>
                </a:lnTo>
                <a:lnTo>
                  <a:pt x="3971573" y="1247775"/>
                </a:lnTo>
                <a:lnTo>
                  <a:pt x="0" y="1247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63094" y="2006536"/>
            <a:ext cx="4327122" cy="4241540"/>
          </a:xfrm>
          <a:custGeom>
            <a:avLst/>
            <a:gdLst/>
            <a:ahLst/>
            <a:cxnLst/>
            <a:rect l="l" t="t" r="r" b="b"/>
            <a:pathLst>
              <a:path w="4327122" h="4241540">
                <a:moveTo>
                  <a:pt x="0" y="0"/>
                </a:moveTo>
                <a:lnTo>
                  <a:pt x="4327122" y="0"/>
                </a:lnTo>
                <a:lnTo>
                  <a:pt x="4327122" y="4241540"/>
                </a:lnTo>
                <a:lnTo>
                  <a:pt x="0" y="4241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794180" y="8269357"/>
            <a:ext cx="3971573" cy="1247775"/>
          </a:xfrm>
          <a:custGeom>
            <a:avLst/>
            <a:gdLst/>
            <a:ahLst/>
            <a:cxnLst/>
            <a:rect l="l" t="t" r="r" b="b"/>
            <a:pathLst>
              <a:path w="3971573" h="1247775">
                <a:moveTo>
                  <a:pt x="0" y="0"/>
                </a:moveTo>
                <a:lnTo>
                  <a:pt x="3971573" y="0"/>
                </a:lnTo>
                <a:lnTo>
                  <a:pt x="3971573" y="1247775"/>
                </a:lnTo>
                <a:lnTo>
                  <a:pt x="0" y="1247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5267382" y="198110"/>
            <a:ext cx="1085802" cy="885749"/>
          </a:xfrm>
          <a:custGeom>
            <a:avLst/>
            <a:gdLst/>
            <a:ahLst/>
            <a:cxnLst/>
            <a:rect l="l" t="t" r="r" b="b"/>
            <a:pathLst>
              <a:path w="1085802" h="885749">
                <a:moveTo>
                  <a:pt x="0" y="0"/>
                </a:moveTo>
                <a:lnTo>
                  <a:pt x="1085803" y="0"/>
                </a:lnTo>
                <a:lnTo>
                  <a:pt x="1085803" y="885749"/>
                </a:lnTo>
                <a:lnTo>
                  <a:pt x="0" y="8857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531782" y="8269357"/>
            <a:ext cx="3971573" cy="1247775"/>
          </a:xfrm>
          <a:custGeom>
            <a:avLst/>
            <a:gdLst/>
            <a:ahLst/>
            <a:cxnLst/>
            <a:rect l="l" t="t" r="r" b="b"/>
            <a:pathLst>
              <a:path w="3971573" h="1247775">
                <a:moveTo>
                  <a:pt x="0" y="0"/>
                </a:moveTo>
                <a:lnTo>
                  <a:pt x="3971572" y="0"/>
                </a:lnTo>
                <a:lnTo>
                  <a:pt x="3971572" y="1247775"/>
                </a:lnTo>
                <a:lnTo>
                  <a:pt x="0" y="1247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4192126" y="8269357"/>
            <a:ext cx="3971573" cy="1247775"/>
          </a:xfrm>
          <a:custGeom>
            <a:avLst/>
            <a:gdLst/>
            <a:ahLst/>
            <a:cxnLst/>
            <a:rect l="l" t="t" r="r" b="b"/>
            <a:pathLst>
              <a:path w="3971573" h="1247775">
                <a:moveTo>
                  <a:pt x="0" y="0"/>
                </a:moveTo>
                <a:lnTo>
                  <a:pt x="3971573" y="0"/>
                </a:lnTo>
                <a:lnTo>
                  <a:pt x="3971573" y="1247775"/>
                </a:lnTo>
                <a:lnTo>
                  <a:pt x="0" y="1247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517896" y="198044"/>
            <a:ext cx="7547391" cy="7547391"/>
            <a:chOff x="0" y="0"/>
            <a:chExt cx="10063188" cy="100631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63226" cy="10063226"/>
            </a:xfrm>
            <a:custGeom>
              <a:avLst/>
              <a:gdLst/>
              <a:ahLst/>
              <a:cxnLst/>
              <a:rect l="l" t="t" r="r" b="b"/>
              <a:pathLst>
                <a:path w="10063226" h="10063226">
                  <a:moveTo>
                    <a:pt x="10063226" y="0"/>
                  </a:moveTo>
                  <a:cubicBezTo>
                    <a:pt x="4506341" y="0"/>
                    <a:pt x="0" y="4506341"/>
                    <a:pt x="0" y="10063226"/>
                  </a:cubicBezTo>
                  <a:lnTo>
                    <a:pt x="10063226" y="10063226"/>
                  </a:lnTo>
                  <a:lnTo>
                    <a:pt x="10063226" y="0"/>
                  </a:lnTo>
                  <a:close/>
                </a:path>
              </a:pathLst>
            </a:custGeom>
            <a:blipFill>
              <a:blip r:embed="rId11"/>
              <a:stretch>
                <a:fillRect l="-17033" r="-3296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5519823" y="349015"/>
            <a:ext cx="574672" cy="574672"/>
          </a:xfrm>
          <a:custGeom>
            <a:avLst/>
            <a:gdLst/>
            <a:ahLst/>
            <a:cxnLst/>
            <a:rect l="l" t="t" r="r" b="b"/>
            <a:pathLst>
              <a:path w="574672" h="574672">
                <a:moveTo>
                  <a:pt x="0" y="0"/>
                </a:moveTo>
                <a:lnTo>
                  <a:pt x="574672" y="0"/>
                </a:lnTo>
                <a:lnTo>
                  <a:pt x="574672" y="574672"/>
                </a:lnTo>
                <a:lnTo>
                  <a:pt x="0" y="5746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7475753" y="4935388"/>
            <a:ext cx="2886075" cy="2495550"/>
          </a:xfrm>
          <a:custGeom>
            <a:avLst/>
            <a:gdLst/>
            <a:ahLst/>
            <a:cxnLst/>
            <a:rect l="l" t="t" r="r" b="b"/>
            <a:pathLst>
              <a:path w="2886075" h="2495550">
                <a:moveTo>
                  <a:pt x="0" y="0"/>
                </a:moveTo>
                <a:lnTo>
                  <a:pt x="2886075" y="0"/>
                </a:lnTo>
                <a:lnTo>
                  <a:pt x="2886075" y="2495550"/>
                </a:lnTo>
                <a:lnTo>
                  <a:pt x="0" y="24955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2951512" y="2007108"/>
            <a:ext cx="1260472" cy="992029"/>
          </a:xfrm>
          <a:custGeom>
            <a:avLst/>
            <a:gdLst/>
            <a:ahLst/>
            <a:cxnLst/>
            <a:rect l="l" t="t" r="r" b="b"/>
            <a:pathLst>
              <a:path w="1260472" h="992029">
                <a:moveTo>
                  <a:pt x="0" y="0"/>
                </a:moveTo>
                <a:lnTo>
                  <a:pt x="1260472" y="0"/>
                </a:lnTo>
                <a:lnTo>
                  <a:pt x="1260472" y="992029"/>
                </a:lnTo>
                <a:lnTo>
                  <a:pt x="0" y="9920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420929" y="74686"/>
            <a:ext cx="6836169" cy="1991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Nourd Heavy"/>
              </a:rPr>
              <a:t>Declaring contest winner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9470" y="8379771"/>
            <a:ext cx="964311" cy="37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8"/>
              </a:lnSpc>
            </a:pPr>
            <a:r>
              <a:rPr lang="en-US" sz="2156">
                <a:solidFill>
                  <a:srgbClr val="FFFFFF"/>
                </a:solidFill>
                <a:latin typeface="Open Sans Bold"/>
              </a:rPr>
              <a:t>User Id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40650" y="8379771"/>
            <a:ext cx="1405271" cy="37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8"/>
              </a:lnSpc>
            </a:pPr>
            <a:r>
              <a:rPr lang="en-US" sz="2156">
                <a:solidFill>
                  <a:srgbClr val="FFFFFF"/>
                </a:solidFill>
                <a:latin typeface="Open Sans Bold"/>
              </a:rPr>
              <a:t>Username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37971" y="8379771"/>
            <a:ext cx="1341892" cy="37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8"/>
              </a:lnSpc>
            </a:pPr>
            <a:r>
              <a:rPr lang="en-US" sz="2156">
                <a:solidFill>
                  <a:srgbClr val="FFFFFF"/>
                </a:solidFill>
                <a:latin typeface="Open Sans Bold"/>
              </a:rPr>
              <a:t>Image_url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94665" y="8751246"/>
            <a:ext cx="699116" cy="515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13"/>
              </a:lnSpc>
            </a:pPr>
            <a:r>
              <a:rPr lang="en-US" sz="3081" dirty="0">
                <a:solidFill>
                  <a:srgbClr val="FFFFFF"/>
                </a:solidFill>
                <a:latin typeface="Open Sans Bold"/>
              </a:rPr>
              <a:t>52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875708" y="8852364"/>
            <a:ext cx="517627" cy="515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13"/>
              </a:lnSpc>
            </a:pPr>
            <a:r>
              <a:rPr lang="en-US" sz="3081" dirty="0">
                <a:solidFill>
                  <a:srgbClr val="FFFFFF"/>
                </a:solidFill>
                <a:latin typeface="Open Sans Bold"/>
              </a:rPr>
              <a:t>48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83701" y="8775764"/>
            <a:ext cx="2827887" cy="93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7"/>
              </a:lnSpc>
            </a:pPr>
            <a:r>
              <a:rPr lang="en-US" sz="2738">
                <a:solidFill>
                  <a:srgbClr val="FFFFFF"/>
                </a:solidFill>
                <a:latin typeface="Open Sans Bold"/>
              </a:rPr>
              <a:t>Zack_Kemmer93</a:t>
            </a:r>
          </a:p>
          <a:p>
            <a:pPr algn="l">
              <a:lnSpc>
                <a:spcPts val="3767"/>
              </a:lnSpc>
            </a:pPr>
            <a:r>
              <a:rPr lang="en-US" sz="2738">
                <a:solidFill>
                  <a:srgbClr val="FFFFFF"/>
                </a:solidFill>
                <a:latin typeface="Open Sans Light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15934" y="8820264"/>
            <a:ext cx="2599915" cy="84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424">
                <a:solidFill>
                  <a:srgbClr val="FFFFFF"/>
                </a:solidFill>
                <a:latin typeface="Open Sans Light"/>
              </a:rPr>
              <a:t>https://jarret.name</a:t>
            </a:r>
          </a:p>
          <a:p>
            <a:pPr algn="l">
              <a:lnSpc>
                <a:spcPts val="3335"/>
              </a:lnSpc>
            </a:pPr>
            <a:r>
              <a:rPr lang="en-US" sz="2424">
                <a:solidFill>
                  <a:srgbClr val="FFFFFF"/>
                </a:solidFill>
                <a:latin typeface="Open Sans Light"/>
              </a:rPr>
              <a:t>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729318" y="8426167"/>
            <a:ext cx="806082" cy="394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62"/>
              </a:lnSpc>
            </a:pPr>
            <a:r>
              <a:rPr lang="en-US" sz="2259" dirty="0">
                <a:solidFill>
                  <a:srgbClr val="FFFFFF"/>
                </a:solidFill>
                <a:latin typeface="Open Sans Bold"/>
              </a:rPr>
              <a:t>Likes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26135" y="3067622"/>
            <a:ext cx="7306608" cy="2517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84"/>
              </a:lnSpc>
            </a:pPr>
            <a:r>
              <a:rPr lang="en-US" sz="3562">
                <a:solidFill>
                  <a:srgbClr val="FFFFFF"/>
                </a:solidFill>
                <a:latin typeface="Canva Sans"/>
              </a:rPr>
              <a:t>In the contest, the user with the most likes on a single picture won</a:t>
            </a:r>
          </a:p>
          <a:p>
            <a:pPr algn="just">
              <a:lnSpc>
                <a:spcPts val="4984"/>
              </a:lnSpc>
            </a:pPr>
            <a:r>
              <a:rPr lang="en-US" sz="3562">
                <a:solidFill>
                  <a:srgbClr val="FFFFFF"/>
                </a:solidFill>
                <a:latin typeface="Canva Sans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8358" y="7307294"/>
            <a:ext cx="2165423" cy="71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8"/>
              </a:lnSpc>
            </a:pPr>
            <a:r>
              <a:rPr lang="en-US" sz="4184">
                <a:solidFill>
                  <a:srgbClr val="FFFFFF"/>
                </a:solidFill>
                <a:latin typeface="Comic Sans Bold"/>
              </a:rPr>
              <a:t>Details-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926</Words>
  <Application>Microsoft Office PowerPoint</Application>
  <PresentationFormat>Custom</PresentationFormat>
  <Paragraphs>249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46" baseType="lpstr">
      <vt:lpstr>Poppins Medium</vt:lpstr>
      <vt:lpstr>Open Sans</vt:lpstr>
      <vt:lpstr>Canva Sans</vt:lpstr>
      <vt:lpstr>HK Grotesk Medium</vt:lpstr>
      <vt:lpstr>Aileron Bold</vt:lpstr>
      <vt:lpstr>League Spartan</vt:lpstr>
      <vt:lpstr>HK Grotesk Semi-Bold</vt:lpstr>
      <vt:lpstr>Arial</vt:lpstr>
      <vt:lpstr>Poppins Semi-Bold</vt:lpstr>
      <vt:lpstr>Open Sans Light</vt:lpstr>
      <vt:lpstr>Aileron Heavy</vt:lpstr>
      <vt:lpstr>Comic Sans Bold</vt:lpstr>
      <vt:lpstr>Open Sans Bold</vt:lpstr>
      <vt:lpstr>Josefin Sans</vt:lpstr>
      <vt:lpstr>Nourd Heavy</vt:lpstr>
      <vt:lpstr>Josefin Sans Semi-Bold</vt:lpstr>
      <vt:lpstr>Nourd Semi-Bold</vt:lpstr>
      <vt:lpstr>Canva Sans Bold</vt:lpstr>
      <vt:lpstr>Aileron Ultra-Bold</vt:lpstr>
      <vt:lpstr>Open Sauce</vt:lpstr>
      <vt:lpstr>Poppins Bold</vt:lpstr>
      <vt:lpstr>Archive</vt:lpstr>
      <vt:lpstr>Open Sans Ultra-Bold</vt:lpstr>
      <vt:lpstr>Aileron</vt:lpstr>
      <vt:lpstr>DM Sans</vt:lpstr>
      <vt:lpstr>Calibri</vt:lpstr>
      <vt:lpstr>Open Sauce Semi-Bold</vt:lpstr>
      <vt:lpstr>Alegreya Sans SC Heavy</vt:lpstr>
      <vt:lpstr>Alegreya Heavy</vt:lpstr>
      <vt:lpstr>Agrandir Narrow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Trainity solution.pdf</dc:title>
  <cp:lastModifiedBy>gokul bisen</cp:lastModifiedBy>
  <cp:revision>4</cp:revision>
  <dcterms:created xsi:type="dcterms:W3CDTF">2006-08-16T00:00:00Z</dcterms:created>
  <dcterms:modified xsi:type="dcterms:W3CDTF">2023-10-28T06:56:53Z</dcterms:modified>
  <dc:identifier>DAFlB45bQOI</dc:identifier>
</cp:coreProperties>
</file>